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17"/>
  </p:notesMasterIdLst>
  <p:sldIdLst>
    <p:sldId id="256" r:id="rId2"/>
    <p:sldId id="257" r:id="rId3"/>
    <p:sldId id="275" r:id="rId4"/>
    <p:sldId id="258" r:id="rId5"/>
    <p:sldId id="259" r:id="rId6"/>
    <p:sldId id="276" r:id="rId7"/>
    <p:sldId id="279" r:id="rId8"/>
    <p:sldId id="280" r:id="rId9"/>
    <p:sldId id="281" r:id="rId10"/>
    <p:sldId id="282" r:id="rId11"/>
    <p:sldId id="261" r:id="rId12"/>
    <p:sldId id="278" r:id="rId13"/>
    <p:sldId id="263" r:id="rId14"/>
    <p:sldId id="264" r:id="rId15"/>
    <p:sldId id="28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2F445D-C611-4F8A-BDED-9F032B8AA4E8}" v="387" dt="2025-01-17T15:32:33.2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206" autoAdjust="0"/>
  </p:normalViewPr>
  <p:slideViewPr>
    <p:cSldViewPr snapToGrid="0">
      <p:cViewPr varScale="1">
        <p:scale>
          <a:sx n="83" d="100"/>
          <a:sy n="83" d="100"/>
        </p:scale>
        <p:origin x="101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CC2F24-B47D-493F-809F-95ADE31C944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76FDFF7-D53B-4557-A626-EA9347A847CC}">
      <dgm:prSet/>
      <dgm:spPr/>
      <dgm:t>
        <a:bodyPr/>
        <a:lstStyle/>
        <a:p>
          <a:r>
            <a:rPr lang="en-US" b="0" baseline="0" dirty="0"/>
            <a:t>Understanding Mobile Application Lifecycle</a:t>
          </a:r>
          <a:endParaRPr lang="en-US" dirty="0"/>
        </a:p>
      </dgm:t>
    </dgm:pt>
    <dgm:pt modelId="{48067561-41CD-4E00-8B3C-F9A8E4055F77}" type="parTrans" cxnId="{85DC8DF9-D07A-45E6-8EFC-F5365F1FCBBB}">
      <dgm:prSet/>
      <dgm:spPr/>
      <dgm:t>
        <a:bodyPr/>
        <a:lstStyle/>
        <a:p>
          <a:endParaRPr lang="en-US"/>
        </a:p>
      </dgm:t>
    </dgm:pt>
    <dgm:pt modelId="{A8D52B25-1E34-4984-9FB6-42AC4FA9878F}" type="sibTrans" cxnId="{85DC8DF9-D07A-45E6-8EFC-F5365F1FCBBB}">
      <dgm:prSet/>
      <dgm:spPr/>
      <dgm:t>
        <a:bodyPr/>
        <a:lstStyle/>
        <a:p>
          <a:endParaRPr lang="en-US"/>
        </a:p>
      </dgm:t>
    </dgm:pt>
    <dgm:pt modelId="{2A800DC0-562F-4309-AF58-667C3D1EC340}">
      <dgm:prSet/>
      <dgm:spPr/>
      <dgm:t>
        <a:bodyPr/>
        <a:lstStyle/>
        <a:p>
          <a:r>
            <a:rPr lang="en-US" b="0" baseline="0" dirty="0"/>
            <a:t>Designing Intuitive Navigation for Mobile Apps</a:t>
          </a:r>
          <a:endParaRPr lang="en-US" dirty="0"/>
        </a:p>
      </dgm:t>
    </dgm:pt>
    <dgm:pt modelId="{AE29B7A6-1BFA-4FAC-961B-BE4450718559}" type="parTrans" cxnId="{61B9CFF1-840F-44DD-AFDC-0F5A28387BC6}">
      <dgm:prSet/>
      <dgm:spPr/>
      <dgm:t>
        <a:bodyPr/>
        <a:lstStyle/>
        <a:p>
          <a:endParaRPr lang="en-US"/>
        </a:p>
      </dgm:t>
    </dgm:pt>
    <dgm:pt modelId="{50BAC1ED-0E3E-4FCB-827F-D60DED81EAE3}" type="sibTrans" cxnId="{61B9CFF1-840F-44DD-AFDC-0F5A28387BC6}">
      <dgm:prSet/>
      <dgm:spPr/>
      <dgm:t>
        <a:bodyPr/>
        <a:lstStyle/>
        <a:p>
          <a:endParaRPr lang="en-US"/>
        </a:p>
      </dgm:t>
    </dgm:pt>
    <dgm:pt modelId="{1C0186B7-5634-4503-B4DC-F9482CE8B1F2}">
      <dgm:prSet/>
      <dgm:spPr/>
      <dgm:t>
        <a:bodyPr/>
        <a:lstStyle/>
        <a:p>
          <a:r>
            <a:rPr lang="en-US" b="0" baseline="0" dirty="0"/>
            <a:t>Implement Navigation Components and Frameworks</a:t>
          </a:r>
          <a:endParaRPr lang="en-US" dirty="0"/>
        </a:p>
      </dgm:t>
    </dgm:pt>
    <dgm:pt modelId="{F69A1689-35C7-4E21-A827-5EFEF628276E}" type="parTrans" cxnId="{942E4989-CC80-4453-89E0-88C94CEEEC52}">
      <dgm:prSet/>
      <dgm:spPr/>
      <dgm:t>
        <a:bodyPr/>
        <a:lstStyle/>
        <a:p>
          <a:endParaRPr lang="en-US"/>
        </a:p>
      </dgm:t>
    </dgm:pt>
    <dgm:pt modelId="{B0FCB9B8-4B9D-4745-A073-74D23921A3EA}" type="sibTrans" cxnId="{942E4989-CC80-4453-89E0-88C94CEEEC52}">
      <dgm:prSet/>
      <dgm:spPr/>
      <dgm:t>
        <a:bodyPr/>
        <a:lstStyle/>
        <a:p>
          <a:endParaRPr lang="en-US"/>
        </a:p>
      </dgm:t>
    </dgm:pt>
    <dgm:pt modelId="{E56CD165-4178-4E21-9FC8-831E66B0787A}">
      <dgm:prSet/>
      <dgm:spPr/>
      <dgm:t>
        <a:bodyPr/>
        <a:lstStyle/>
        <a:p>
          <a:r>
            <a:rPr lang="en-US" b="0" baseline="0" dirty="0"/>
            <a:t>Evaluate real-world mobile applications with well-designed navigation structures</a:t>
          </a:r>
          <a:endParaRPr lang="en-US" dirty="0"/>
        </a:p>
      </dgm:t>
    </dgm:pt>
    <dgm:pt modelId="{47E8DEFD-C492-4020-939F-C929879829F8}" type="parTrans" cxnId="{26524559-1B7D-4957-9411-ECA5FFC4267D}">
      <dgm:prSet/>
      <dgm:spPr/>
      <dgm:t>
        <a:bodyPr/>
        <a:lstStyle/>
        <a:p>
          <a:endParaRPr lang="en-US"/>
        </a:p>
      </dgm:t>
    </dgm:pt>
    <dgm:pt modelId="{F424F0EE-62C0-489B-9032-D81D75B24193}" type="sibTrans" cxnId="{26524559-1B7D-4957-9411-ECA5FFC4267D}">
      <dgm:prSet/>
      <dgm:spPr/>
      <dgm:t>
        <a:bodyPr/>
        <a:lstStyle/>
        <a:p>
          <a:endParaRPr lang="en-US"/>
        </a:p>
      </dgm:t>
    </dgm:pt>
    <dgm:pt modelId="{5FB4AB7E-3398-4544-809D-C90D1E0825E8}" type="pres">
      <dgm:prSet presAssocID="{7CCC2F24-B47D-493F-809F-95ADE31C9446}" presName="root" presStyleCnt="0">
        <dgm:presLayoutVars>
          <dgm:dir/>
          <dgm:resizeHandles val="exact"/>
        </dgm:presLayoutVars>
      </dgm:prSet>
      <dgm:spPr/>
    </dgm:pt>
    <dgm:pt modelId="{FA62AD01-020A-458A-9C60-1ACF4AB9CE7B}" type="pres">
      <dgm:prSet presAssocID="{A76FDFF7-D53B-4557-A626-EA9347A847CC}" presName="compNode" presStyleCnt="0"/>
      <dgm:spPr/>
    </dgm:pt>
    <dgm:pt modelId="{E4D0C0AC-C01B-49BF-8875-46CAE20F2AC8}" type="pres">
      <dgm:prSet presAssocID="{A76FDFF7-D53B-4557-A626-EA9347A847CC}" presName="bgRect" presStyleLbl="bgShp" presStyleIdx="0" presStyleCnt="4"/>
      <dgm:spPr/>
    </dgm:pt>
    <dgm:pt modelId="{28F2DE87-AE20-4115-A2CA-FB767E0FF056}" type="pres">
      <dgm:prSet presAssocID="{A76FDFF7-D53B-4557-A626-EA9347A847C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5D172D14-AACF-45CB-8D49-56293588ABF3}" type="pres">
      <dgm:prSet presAssocID="{A76FDFF7-D53B-4557-A626-EA9347A847CC}" presName="spaceRect" presStyleCnt="0"/>
      <dgm:spPr/>
    </dgm:pt>
    <dgm:pt modelId="{431F7A86-61C0-4DAB-B0B6-CFE9579FF1E8}" type="pres">
      <dgm:prSet presAssocID="{A76FDFF7-D53B-4557-A626-EA9347A847CC}" presName="parTx" presStyleLbl="revTx" presStyleIdx="0" presStyleCnt="4">
        <dgm:presLayoutVars>
          <dgm:chMax val="0"/>
          <dgm:chPref val="0"/>
        </dgm:presLayoutVars>
      </dgm:prSet>
      <dgm:spPr/>
    </dgm:pt>
    <dgm:pt modelId="{B09E29D7-A468-4052-990A-1CDD2C4D3CE7}" type="pres">
      <dgm:prSet presAssocID="{A8D52B25-1E34-4984-9FB6-42AC4FA9878F}" presName="sibTrans" presStyleCnt="0"/>
      <dgm:spPr/>
    </dgm:pt>
    <dgm:pt modelId="{6C15B2CA-543B-45E2-888C-290314B0AF88}" type="pres">
      <dgm:prSet presAssocID="{2A800DC0-562F-4309-AF58-667C3D1EC340}" presName="compNode" presStyleCnt="0"/>
      <dgm:spPr/>
    </dgm:pt>
    <dgm:pt modelId="{7E527A41-9F28-4EC3-96AB-F6EEBAD7CFEC}" type="pres">
      <dgm:prSet presAssocID="{2A800DC0-562F-4309-AF58-667C3D1EC340}" presName="bgRect" presStyleLbl="bgShp" presStyleIdx="1" presStyleCnt="4"/>
      <dgm:spPr/>
    </dgm:pt>
    <dgm:pt modelId="{B1B578F2-34BA-430A-85CA-005021FCE7C8}" type="pres">
      <dgm:prSet presAssocID="{2A800DC0-562F-4309-AF58-667C3D1EC34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2F17CB42-BE84-4688-8DC3-6A509D3F62D6}" type="pres">
      <dgm:prSet presAssocID="{2A800DC0-562F-4309-AF58-667C3D1EC340}" presName="spaceRect" presStyleCnt="0"/>
      <dgm:spPr/>
    </dgm:pt>
    <dgm:pt modelId="{91250695-EBF5-4D1F-994A-0C5DFA37DEA6}" type="pres">
      <dgm:prSet presAssocID="{2A800DC0-562F-4309-AF58-667C3D1EC340}" presName="parTx" presStyleLbl="revTx" presStyleIdx="1" presStyleCnt="4">
        <dgm:presLayoutVars>
          <dgm:chMax val="0"/>
          <dgm:chPref val="0"/>
        </dgm:presLayoutVars>
      </dgm:prSet>
      <dgm:spPr/>
    </dgm:pt>
    <dgm:pt modelId="{00A14D67-C2F5-4BE9-8F36-4DE6E9F90984}" type="pres">
      <dgm:prSet presAssocID="{50BAC1ED-0E3E-4FCB-827F-D60DED81EAE3}" presName="sibTrans" presStyleCnt="0"/>
      <dgm:spPr/>
    </dgm:pt>
    <dgm:pt modelId="{0EBD92E9-0015-4046-B041-56779EC7F2F3}" type="pres">
      <dgm:prSet presAssocID="{1C0186B7-5634-4503-B4DC-F9482CE8B1F2}" presName="compNode" presStyleCnt="0"/>
      <dgm:spPr/>
    </dgm:pt>
    <dgm:pt modelId="{229F97AF-348C-40E8-B57C-9487CD340036}" type="pres">
      <dgm:prSet presAssocID="{1C0186B7-5634-4503-B4DC-F9482CE8B1F2}" presName="bgRect" presStyleLbl="bgShp" presStyleIdx="2" presStyleCnt="4"/>
      <dgm:spPr/>
    </dgm:pt>
    <dgm:pt modelId="{0A29B8F8-1BF5-4DD7-A900-54EFFF4FF3FE}" type="pres">
      <dgm:prSet presAssocID="{1C0186B7-5634-4503-B4DC-F9482CE8B1F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9581F7DC-48E3-479D-92CA-97FE154128DA}" type="pres">
      <dgm:prSet presAssocID="{1C0186B7-5634-4503-B4DC-F9482CE8B1F2}" presName="spaceRect" presStyleCnt="0"/>
      <dgm:spPr/>
    </dgm:pt>
    <dgm:pt modelId="{D7021E3A-790B-4A31-84B1-8D6ECF25A0A3}" type="pres">
      <dgm:prSet presAssocID="{1C0186B7-5634-4503-B4DC-F9482CE8B1F2}" presName="parTx" presStyleLbl="revTx" presStyleIdx="2" presStyleCnt="4">
        <dgm:presLayoutVars>
          <dgm:chMax val="0"/>
          <dgm:chPref val="0"/>
        </dgm:presLayoutVars>
      </dgm:prSet>
      <dgm:spPr/>
    </dgm:pt>
    <dgm:pt modelId="{DE6DA148-DEF9-4BEE-A363-53D83F4738AA}" type="pres">
      <dgm:prSet presAssocID="{B0FCB9B8-4B9D-4745-A073-74D23921A3EA}" presName="sibTrans" presStyleCnt="0"/>
      <dgm:spPr/>
    </dgm:pt>
    <dgm:pt modelId="{CE83A622-F641-4802-B412-CE7FC89A92CF}" type="pres">
      <dgm:prSet presAssocID="{E56CD165-4178-4E21-9FC8-831E66B0787A}" presName="compNode" presStyleCnt="0"/>
      <dgm:spPr/>
    </dgm:pt>
    <dgm:pt modelId="{9AB9D506-4BBD-4213-90B6-5C5C751E2650}" type="pres">
      <dgm:prSet presAssocID="{E56CD165-4178-4E21-9FC8-831E66B0787A}" presName="bgRect" presStyleLbl="bgShp" presStyleIdx="3" presStyleCnt="4"/>
      <dgm:spPr/>
    </dgm:pt>
    <dgm:pt modelId="{5036D740-AB62-4C97-88D7-DE80E497C50E}" type="pres">
      <dgm:prSet presAssocID="{E56CD165-4178-4E21-9FC8-831E66B0787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ions"/>
        </a:ext>
      </dgm:extLst>
    </dgm:pt>
    <dgm:pt modelId="{ED488EF7-BE5F-4886-95D5-B61666BF263D}" type="pres">
      <dgm:prSet presAssocID="{E56CD165-4178-4E21-9FC8-831E66B0787A}" presName="spaceRect" presStyleCnt="0"/>
      <dgm:spPr/>
    </dgm:pt>
    <dgm:pt modelId="{330BDFE9-1397-47B2-AF67-270502BE509C}" type="pres">
      <dgm:prSet presAssocID="{E56CD165-4178-4E21-9FC8-831E66B0787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B657D0F-F2E5-4EBF-8A78-2CDAC878CB2D}" type="presOf" srcId="{A76FDFF7-D53B-4557-A626-EA9347A847CC}" destId="{431F7A86-61C0-4DAB-B0B6-CFE9579FF1E8}" srcOrd="0" destOrd="0" presId="urn:microsoft.com/office/officeart/2018/2/layout/IconVerticalSolidList"/>
    <dgm:cxn modelId="{7C2D1718-1715-483D-9D44-05F363C7AF24}" type="presOf" srcId="{7CCC2F24-B47D-493F-809F-95ADE31C9446}" destId="{5FB4AB7E-3398-4544-809D-C90D1E0825E8}" srcOrd="0" destOrd="0" presId="urn:microsoft.com/office/officeart/2018/2/layout/IconVerticalSolidList"/>
    <dgm:cxn modelId="{D984F027-DAD4-49E1-A390-2E57E77C146C}" type="presOf" srcId="{E56CD165-4178-4E21-9FC8-831E66B0787A}" destId="{330BDFE9-1397-47B2-AF67-270502BE509C}" srcOrd="0" destOrd="0" presId="urn:microsoft.com/office/officeart/2018/2/layout/IconVerticalSolidList"/>
    <dgm:cxn modelId="{BD5A9B67-3E04-470C-9813-110A8843BE0B}" type="presOf" srcId="{1C0186B7-5634-4503-B4DC-F9482CE8B1F2}" destId="{D7021E3A-790B-4A31-84B1-8D6ECF25A0A3}" srcOrd="0" destOrd="0" presId="urn:microsoft.com/office/officeart/2018/2/layout/IconVerticalSolidList"/>
    <dgm:cxn modelId="{26524559-1B7D-4957-9411-ECA5FFC4267D}" srcId="{7CCC2F24-B47D-493F-809F-95ADE31C9446}" destId="{E56CD165-4178-4E21-9FC8-831E66B0787A}" srcOrd="3" destOrd="0" parTransId="{47E8DEFD-C492-4020-939F-C929879829F8}" sibTransId="{F424F0EE-62C0-489B-9032-D81D75B24193}"/>
    <dgm:cxn modelId="{942E4989-CC80-4453-89E0-88C94CEEEC52}" srcId="{7CCC2F24-B47D-493F-809F-95ADE31C9446}" destId="{1C0186B7-5634-4503-B4DC-F9482CE8B1F2}" srcOrd="2" destOrd="0" parTransId="{F69A1689-35C7-4E21-A827-5EFEF628276E}" sibTransId="{B0FCB9B8-4B9D-4745-A073-74D23921A3EA}"/>
    <dgm:cxn modelId="{F41748F1-6460-4B3F-BCB0-0FE9ECBEAFAD}" type="presOf" srcId="{2A800DC0-562F-4309-AF58-667C3D1EC340}" destId="{91250695-EBF5-4D1F-994A-0C5DFA37DEA6}" srcOrd="0" destOrd="0" presId="urn:microsoft.com/office/officeart/2018/2/layout/IconVerticalSolidList"/>
    <dgm:cxn modelId="{61B9CFF1-840F-44DD-AFDC-0F5A28387BC6}" srcId="{7CCC2F24-B47D-493F-809F-95ADE31C9446}" destId="{2A800DC0-562F-4309-AF58-667C3D1EC340}" srcOrd="1" destOrd="0" parTransId="{AE29B7A6-1BFA-4FAC-961B-BE4450718559}" sibTransId="{50BAC1ED-0E3E-4FCB-827F-D60DED81EAE3}"/>
    <dgm:cxn modelId="{85DC8DF9-D07A-45E6-8EFC-F5365F1FCBBB}" srcId="{7CCC2F24-B47D-493F-809F-95ADE31C9446}" destId="{A76FDFF7-D53B-4557-A626-EA9347A847CC}" srcOrd="0" destOrd="0" parTransId="{48067561-41CD-4E00-8B3C-F9A8E4055F77}" sibTransId="{A8D52B25-1E34-4984-9FB6-42AC4FA9878F}"/>
    <dgm:cxn modelId="{607B45A3-1A37-467B-B116-FED13DA75B04}" type="presParOf" srcId="{5FB4AB7E-3398-4544-809D-C90D1E0825E8}" destId="{FA62AD01-020A-458A-9C60-1ACF4AB9CE7B}" srcOrd="0" destOrd="0" presId="urn:microsoft.com/office/officeart/2018/2/layout/IconVerticalSolidList"/>
    <dgm:cxn modelId="{463EA378-FCD2-41D0-96B5-33421E103425}" type="presParOf" srcId="{FA62AD01-020A-458A-9C60-1ACF4AB9CE7B}" destId="{E4D0C0AC-C01B-49BF-8875-46CAE20F2AC8}" srcOrd="0" destOrd="0" presId="urn:microsoft.com/office/officeart/2018/2/layout/IconVerticalSolidList"/>
    <dgm:cxn modelId="{A8A106BC-2D9E-4932-8DEC-DD457ECA1DCB}" type="presParOf" srcId="{FA62AD01-020A-458A-9C60-1ACF4AB9CE7B}" destId="{28F2DE87-AE20-4115-A2CA-FB767E0FF056}" srcOrd="1" destOrd="0" presId="urn:microsoft.com/office/officeart/2018/2/layout/IconVerticalSolidList"/>
    <dgm:cxn modelId="{9019146E-56D9-4B50-A3E9-02C5C71BDBCC}" type="presParOf" srcId="{FA62AD01-020A-458A-9C60-1ACF4AB9CE7B}" destId="{5D172D14-AACF-45CB-8D49-56293588ABF3}" srcOrd="2" destOrd="0" presId="urn:microsoft.com/office/officeart/2018/2/layout/IconVerticalSolidList"/>
    <dgm:cxn modelId="{B8A57486-26EC-4B78-9DE3-1FB62F2CBA45}" type="presParOf" srcId="{FA62AD01-020A-458A-9C60-1ACF4AB9CE7B}" destId="{431F7A86-61C0-4DAB-B0B6-CFE9579FF1E8}" srcOrd="3" destOrd="0" presId="urn:microsoft.com/office/officeart/2018/2/layout/IconVerticalSolidList"/>
    <dgm:cxn modelId="{05781E25-078D-4FDA-A481-CE5D3CD5589C}" type="presParOf" srcId="{5FB4AB7E-3398-4544-809D-C90D1E0825E8}" destId="{B09E29D7-A468-4052-990A-1CDD2C4D3CE7}" srcOrd="1" destOrd="0" presId="urn:microsoft.com/office/officeart/2018/2/layout/IconVerticalSolidList"/>
    <dgm:cxn modelId="{C38B9E17-2E41-4CFF-A192-AB84689AC3B5}" type="presParOf" srcId="{5FB4AB7E-3398-4544-809D-C90D1E0825E8}" destId="{6C15B2CA-543B-45E2-888C-290314B0AF88}" srcOrd="2" destOrd="0" presId="urn:microsoft.com/office/officeart/2018/2/layout/IconVerticalSolidList"/>
    <dgm:cxn modelId="{0531AC3C-35F2-4DC4-BDEC-375FB8E110CF}" type="presParOf" srcId="{6C15B2CA-543B-45E2-888C-290314B0AF88}" destId="{7E527A41-9F28-4EC3-96AB-F6EEBAD7CFEC}" srcOrd="0" destOrd="0" presId="urn:microsoft.com/office/officeart/2018/2/layout/IconVerticalSolidList"/>
    <dgm:cxn modelId="{A6DEE8F5-F250-4488-AEDA-51AEC2AAADF4}" type="presParOf" srcId="{6C15B2CA-543B-45E2-888C-290314B0AF88}" destId="{B1B578F2-34BA-430A-85CA-005021FCE7C8}" srcOrd="1" destOrd="0" presId="urn:microsoft.com/office/officeart/2018/2/layout/IconVerticalSolidList"/>
    <dgm:cxn modelId="{624C9AEF-99E4-4579-B980-98F49C3834F6}" type="presParOf" srcId="{6C15B2CA-543B-45E2-888C-290314B0AF88}" destId="{2F17CB42-BE84-4688-8DC3-6A509D3F62D6}" srcOrd="2" destOrd="0" presId="urn:microsoft.com/office/officeart/2018/2/layout/IconVerticalSolidList"/>
    <dgm:cxn modelId="{E3E601F4-D24A-4FC0-BDC3-62570AC3AD48}" type="presParOf" srcId="{6C15B2CA-543B-45E2-888C-290314B0AF88}" destId="{91250695-EBF5-4D1F-994A-0C5DFA37DEA6}" srcOrd="3" destOrd="0" presId="urn:microsoft.com/office/officeart/2018/2/layout/IconVerticalSolidList"/>
    <dgm:cxn modelId="{A24D7B07-0341-4262-9BD8-53AB0BD76B36}" type="presParOf" srcId="{5FB4AB7E-3398-4544-809D-C90D1E0825E8}" destId="{00A14D67-C2F5-4BE9-8F36-4DE6E9F90984}" srcOrd="3" destOrd="0" presId="urn:microsoft.com/office/officeart/2018/2/layout/IconVerticalSolidList"/>
    <dgm:cxn modelId="{984F852B-F8B9-4285-ADB7-EC90E550C88C}" type="presParOf" srcId="{5FB4AB7E-3398-4544-809D-C90D1E0825E8}" destId="{0EBD92E9-0015-4046-B041-56779EC7F2F3}" srcOrd="4" destOrd="0" presId="urn:microsoft.com/office/officeart/2018/2/layout/IconVerticalSolidList"/>
    <dgm:cxn modelId="{BD3C777D-5495-430B-B24C-3E5D78F03341}" type="presParOf" srcId="{0EBD92E9-0015-4046-B041-56779EC7F2F3}" destId="{229F97AF-348C-40E8-B57C-9487CD340036}" srcOrd="0" destOrd="0" presId="urn:microsoft.com/office/officeart/2018/2/layout/IconVerticalSolidList"/>
    <dgm:cxn modelId="{7E1539E9-4CF6-4E65-A3A5-A255956B0A02}" type="presParOf" srcId="{0EBD92E9-0015-4046-B041-56779EC7F2F3}" destId="{0A29B8F8-1BF5-4DD7-A900-54EFFF4FF3FE}" srcOrd="1" destOrd="0" presId="urn:microsoft.com/office/officeart/2018/2/layout/IconVerticalSolidList"/>
    <dgm:cxn modelId="{3F89F154-419C-4244-8F75-7D68B3C7E9B8}" type="presParOf" srcId="{0EBD92E9-0015-4046-B041-56779EC7F2F3}" destId="{9581F7DC-48E3-479D-92CA-97FE154128DA}" srcOrd="2" destOrd="0" presId="urn:microsoft.com/office/officeart/2018/2/layout/IconVerticalSolidList"/>
    <dgm:cxn modelId="{CCBE0F1C-358F-43B3-9BA7-74070B01D6A1}" type="presParOf" srcId="{0EBD92E9-0015-4046-B041-56779EC7F2F3}" destId="{D7021E3A-790B-4A31-84B1-8D6ECF25A0A3}" srcOrd="3" destOrd="0" presId="urn:microsoft.com/office/officeart/2018/2/layout/IconVerticalSolidList"/>
    <dgm:cxn modelId="{5AFF47F5-A1BE-432E-8B0D-6D520BEED901}" type="presParOf" srcId="{5FB4AB7E-3398-4544-809D-C90D1E0825E8}" destId="{DE6DA148-DEF9-4BEE-A363-53D83F4738AA}" srcOrd="5" destOrd="0" presId="urn:microsoft.com/office/officeart/2018/2/layout/IconVerticalSolidList"/>
    <dgm:cxn modelId="{7B2E2765-DF17-41E5-977F-D0736FC25E33}" type="presParOf" srcId="{5FB4AB7E-3398-4544-809D-C90D1E0825E8}" destId="{CE83A622-F641-4802-B412-CE7FC89A92CF}" srcOrd="6" destOrd="0" presId="urn:microsoft.com/office/officeart/2018/2/layout/IconVerticalSolidList"/>
    <dgm:cxn modelId="{8909475E-E0AC-4ACF-9DD0-39DFA856B3D2}" type="presParOf" srcId="{CE83A622-F641-4802-B412-CE7FC89A92CF}" destId="{9AB9D506-4BBD-4213-90B6-5C5C751E2650}" srcOrd="0" destOrd="0" presId="urn:microsoft.com/office/officeart/2018/2/layout/IconVerticalSolidList"/>
    <dgm:cxn modelId="{ACBEE526-FF29-48DA-B7B8-BE0877E969F0}" type="presParOf" srcId="{CE83A622-F641-4802-B412-CE7FC89A92CF}" destId="{5036D740-AB62-4C97-88D7-DE80E497C50E}" srcOrd="1" destOrd="0" presId="urn:microsoft.com/office/officeart/2018/2/layout/IconVerticalSolidList"/>
    <dgm:cxn modelId="{363EF760-97E6-4886-AB9D-4493A7C4364C}" type="presParOf" srcId="{CE83A622-F641-4802-B412-CE7FC89A92CF}" destId="{ED488EF7-BE5F-4886-95D5-B61666BF263D}" srcOrd="2" destOrd="0" presId="urn:microsoft.com/office/officeart/2018/2/layout/IconVerticalSolidList"/>
    <dgm:cxn modelId="{795D1E40-E59F-4E09-AF73-459BC014BDA5}" type="presParOf" srcId="{CE83A622-F641-4802-B412-CE7FC89A92CF}" destId="{330BDFE9-1397-47B2-AF67-270502BE509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D0C0AC-C01B-49BF-8875-46CAE20F2AC8}">
      <dsp:nvSpPr>
        <dsp:cNvPr id="0" name=""/>
        <dsp:cNvSpPr/>
      </dsp:nvSpPr>
      <dsp:spPr>
        <a:xfrm>
          <a:off x="0" y="1365"/>
          <a:ext cx="8769350" cy="6919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F2DE87-AE20-4115-A2CA-FB767E0FF056}">
      <dsp:nvSpPr>
        <dsp:cNvPr id="0" name=""/>
        <dsp:cNvSpPr/>
      </dsp:nvSpPr>
      <dsp:spPr>
        <a:xfrm>
          <a:off x="209323" y="157060"/>
          <a:ext cx="380587" cy="3805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1F7A86-61C0-4DAB-B0B6-CFE9579FF1E8}">
      <dsp:nvSpPr>
        <dsp:cNvPr id="0" name=""/>
        <dsp:cNvSpPr/>
      </dsp:nvSpPr>
      <dsp:spPr>
        <a:xfrm>
          <a:off x="799233" y="1365"/>
          <a:ext cx="7970116" cy="691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34" tIns="73234" rIns="73234" bIns="73234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baseline="0" dirty="0"/>
            <a:t>Understanding Mobile Application Lifecycle</a:t>
          </a:r>
          <a:endParaRPr lang="en-US" sz="1500" kern="1200" dirty="0"/>
        </a:p>
      </dsp:txBody>
      <dsp:txXfrm>
        <a:off x="799233" y="1365"/>
        <a:ext cx="7970116" cy="691976"/>
      </dsp:txXfrm>
    </dsp:sp>
    <dsp:sp modelId="{7E527A41-9F28-4EC3-96AB-F6EEBAD7CFEC}">
      <dsp:nvSpPr>
        <dsp:cNvPr id="0" name=""/>
        <dsp:cNvSpPr/>
      </dsp:nvSpPr>
      <dsp:spPr>
        <a:xfrm>
          <a:off x="0" y="866336"/>
          <a:ext cx="8769350" cy="6919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B578F2-34BA-430A-85CA-005021FCE7C8}">
      <dsp:nvSpPr>
        <dsp:cNvPr id="0" name=""/>
        <dsp:cNvSpPr/>
      </dsp:nvSpPr>
      <dsp:spPr>
        <a:xfrm>
          <a:off x="209323" y="1022031"/>
          <a:ext cx="380587" cy="3805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250695-EBF5-4D1F-994A-0C5DFA37DEA6}">
      <dsp:nvSpPr>
        <dsp:cNvPr id="0" name=""/>
        <dsp:cNvSpPr/>
      </dsp:nvSpPr>
      <dsp:spPr>
        <a:xfrm>
          <a:off x="799233" y="866336"/>
          <a:ext cx="7970116" cy="691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34" tIns="73234" rIns="73234" bIns="73234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baseline="0" dirty="0"/>
            <a:t>Designing Intuitive Navigation for Mobile Apps</a:t>
          </a:r>
          <a:endParaRPr lang="en-US" sz="1500" kern="1200" dirty="0"/>
        </a:p>
      </dsp:txBody>
      <dsp:txXfrm>
        <a:off x="799233" y="866336"/>
        <a:ext cx="7970116" cy="691976"/>
      </dsp:txXfrm>
    </dsp:sp>
    <dsp:sp modelId="{229F97AF-348C-40E8-B57C-9487CD340036}">
      <dsp:nvSpPr>
        <dsp:cNvPr id="0" name=""/>
        <dsp:cNvSpPr/>
      </dsp:nvSpPr>
      <dsp:spPr>
        <a:xfrm>
          <a:off x="0" y="1731307"/>
          <a:ext cx="8769350" cy="6919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29B8F8-1BF5-4DD7-A900-54EFFF4FF3FE}">
      <dsp:nvSpPr>
        <dsp:cNvPr id="0" name=""/>
        <dsp:cNvSpPr/>
      </dsp:nvSpPr>
      <dsp:spPr>
        <a:xfrm>
          <a:off x="209323" y="1887002"/>
          <a:ext cx="380587" cy="3805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021E3A-790B-4A31-84B1-8D6ECF25A0A3}">
      <dsp:nvSpPr>
        <dsp:cNvPr id="0" name=""/>
        <dsp:cNvSpPr/>
      </dsp:nvSpPr>
      <dsp:spPr>
        <a:xfrm>
          <a:off x="799233" y="1731307"/>
          <a:ext cx="7970116" cy="691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34" tIns="73234" rIns="73234" bIns="73234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baseline="0" dirty="0"/>
            <a:t>Implement Navigation Components and Frameworks</a:t>
          </a:r>
          <a:endParaRPr lang="en-US" sz="1500" kern="1200" dirty="0"/>
        </a:p>
      </dsp:txBody>
      <dsp:txXfrm>
        <a:off x="799233" y="1731307"/>
        <a:ext cx="7970116" cy="691976"/>
      </dsp:txXfrm>
    </dsp:sp>
    <dsp:sp modelId="{9AB9D506-4BBD-4213-90B6-5C5C751E2650}">
      <dsp:nvSpPr>
        <dsp:cNvPr id="0" name=""/>
        <dsp:cNvSpPr/>
      </dsp:nvSpPr>
      <dsp:spPr>
        <a:xfrm>
          <a:off x="0" y="2596278"/>
          <a:ext cx="8769350" cy="6919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36D740-AB62-4C97-88D7-DE80E497C50E}">
      <dsp:nvSpPr>
        <dsp:cNvPr id="0" name=""/>
        <dsp:cNvSpPr/>
      </dsp:nvSpPr>
      <dsp:spPr>
        <a:xfrm>
          <a:off x="209323" y="2751973"/>
          <a:ext cx="380587" cy="3805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0BDFE9-1397-47B2-AF67-270502BE509C}">
      <dsp:nvSpPr>
        <dsp:cNvPr id="0" name=""/>
        <dsp:cNvSpPr/>
      </dsp:nvSpPr>
      <dsp:spPr>
        <a:xfrm>
          <a:off x="799233" y="2596278"/>
          <a:ext cx="7970116" cy="691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34" tIns="73234" rIns="73234" bIns="73234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baseline="0" dirty="0"/>
            <a:t>Evaluate real-world mobile applications with well-designed navigation structures</a:t>
          </a:r>
          <a:endParaRPr lang="en-US" sz="1500" kern="1200" dirty="0"/>
        </a:p>
      </dsp:txBody>
      <dsp:txXfrm>
        <a:off x="799233" y="2596278"/>
        <a:ext cx="7970116" cy="6919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31C778-83EE-44AF-9024-11228098BF73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F4C196-2C57-491A-B341-21CC28AC3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521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39DD95D5-62DF-7A63-67C5-BFC8021D738B}"/>
              </a:ext>
            </a:extLst>
          </p:cNvPr>
          <p:cNvGrpSpPr/>
          <p:nvPr userDrawn="1"/>
        </p:nvGrpSpPr>
        <p:grpSpPr>
          <a:xfrm>
            <a:off x="0" y="6463654"/>
            <a:ext cx="12092004" cy="394346"/>
            <a:chOff x="0" y="6485363"/>
            <a:chExt cx="12092004" cy="39434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75439A3-7B03-B3CB-F80D-FF8442EDFD1C}"/>
                </a:ext>
              </a:extLst>
            </p:cNvPr>
            <p:cNvSpPr/>
            <p:nvPr/>
          </p:nvSpPr>
          <p:spPr>
            <a:xfrm>
              <a:off x="0" y="6495662"/>
              <a:ext cx="10645439" cy="384047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3" descr="Daffodil International University Logo PNG Vector (EPS) Free Download">
              <a:extLst>
                <a:ext uri="{FF2B5EF4-FFF2-40B4-BE49-F238E27FC236}">
                  <a16:creationId xmlns:a16="http://schemas.microsoft.com/office/drawing/2014/main" id="{5578C4D1-9B93-E241-65BF-1C1D6B890B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45129" y="6485363"/>
              <a:ext cx="1346875" cy="372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42584F-3DF6-B66A-7E8D-F7BA8C5246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DFA65-877E-4652-AC33-01BD3FE29ED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588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07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1172B6D-9D1F-DEB4-B910-FA5E12D4B0F3}"/>
              </a:ext>
            </a:extLst>
          </p:cNvPr>
          <p:cNvGrpSpPr/>
          <p:nvPr userDrawn="1"/>
        </p:nvGrpSpPr>
        <p:grpSpPr>
          <a:xfrm>
            <a:off x="0" y="6463654"/>
            <a:ext cx="12092004" cy="394346"/>
            <a:chOff x="0" y="6485363"/>
            <a:chExt cx="12092004" cy="39434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BE086DB-BB59-788A-FB9C-D539F3234CF6}"/>
                </a:ext>
              </a:extLst>
            </p:cNvPr>
            <p:cNvSpPr/>
            <p:nvPr/>
          </p:nvSpPr>
          <p:spPr>
            <a:xfrm>
              <a:off x="0" y="6495662"/>
              <a:ext cx="10645439" cy="384047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3" descr="Daffodil International University Logo PNG Vector (EPS) Free Download">
              <a:extLst>
                <a:ext uri="{FF2B5EF4-FFF2-40B4-BE49-F238E27FC236}">
                  <a16:creationId xmlns:a16="http://schemas.microsoft.com/office/drawing/2014/main" id="{26A37C0D-1B72-806C-D1BD-1AA6952739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45129" y="6485363"/>
              <a:ext cx="1346875" cy="372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EB88E1-D736-D3DF-465A-D75AAE4D5E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DFA65-877E-4652-AC33-01BD3FE29ED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604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033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65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08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15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0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13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8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A757E-5E58-FE2F-9557-ACC1F00D37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400" b="1">
                <a:solidFill>
                  <a:schemeClr val="tx1"/>
                </a:solidFill>
              </a:defRPr>
            </a:lvl1pPr>
          </a:lstStyle>
          <a:p>
            <a:fld id="{292DFA65-877E-4652-AC33-01BD3FE29ED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05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</p:sldLayoutIdLst>
  <p:hf hd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581E81-7C59-8885-C445-DD42EC2AD111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054359" y="2288796"/>
            <a:ext cx="9955255" cy="1140204"/>
          </a:xfrm>
        </p:spPr>
        <p:txBody>
          <a:bodyPr anchor="b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2800" dirty="0"/>
              <a:t>Application Lifecycle and Navigation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D6041D-5817-6BE9-AE99-8EC63B25D80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720146" y="3649609"/>
            <a:ext cx="6953250" cy="862394"/>
          </a:xfrm>
        </p:spPr>
        <p:txBody>
          <a:bodyPr anchor="t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500" dirty="0"/>
              <a:t>Course Code: CSE413</a:t>
            </a:r>
          </a:p>
          <a:p>
            <a:pPr algn="ctr">
              <a:lnSpc>
                <a:spcPct val="120000"/>
              </a:lnSpc>
            </a:pPr>
            <a:r>
              <a:rPr lang="en-US" sz="1500" dirty="0"/>
              <a:t>Course Title: Mobile Application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0301F6-B784-D85E-481C-04AF3360BF98}"/>
              </a:ext>
            </a:extLst>
          </p:cNvPr>
          <p:cNvSpPr txBox="1"/>
          <p:nvPr/>
        </p:nvSpPr>
        <p:spPr>
          <a:xfrm>
            <a:off x="4852839" y="1684722"/>
            <a:ext cx="2486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Lecture-05</a:t>
            </a:r>
          </a:p>
        </p:txBody>
      </p:sp>
      <p:pic>
        <p:nvPicPr>
          <p:cNvPr id="1027" name="Picture 3" descr="Daffodil International University Logo PNG Vector (EPS) Free Download">
            <a:extLst>
              <a:ext uri="{FF2B5EF4-FFF2-40B4-BE49-F238E27FC236}">
                <a16:creationId xmlns:a16="http://schemas.microsoft.com/office/drawing/2014/main" id="{4A3AA973-1BCD-5DFD-5DEF-C5C9E3006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68" y="268225"/>
            <a:ext cx="1545797" cy="42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7" descr="A logo of a company&#10;&#10;Description automatically generated">
            <a:extLst>
              <a:ext uri="{FF2B5EF4-FFF2-40B4-BE49-F238E27FC236}">
                <a16:creationId xmlns:a16="http://schemas.microsoft.com/office/drawing/2014/main" id="{684C04D8-32DB-9C66-1CEB-429756810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8819" y="131065"/>
            <a:ext cx="695447" cy="6954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40296-7966-8845-DD7A-9F5D1F90EB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DFA65-877E-4652-AC33-01BD3FE29ED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5040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E3BF21A-AB08-4271-A1C8-C6019172A49F}"/>
              </a:ext>
            </a:extLst>
          </p:cNvPr>
          <p:cNvGrpSpPr/>
          <p:nvPr/>
        </p:nvGrpSpPr>
        <p:grpSpPr>
          <a:xfrm>
            <a:off x="0" y="0"/>
            <a:ext cx="12221568" cy="6864011"/>
            <a:chOff x="0" y="0"/>
            <a:chExt cx="12221568" cy="68640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EC11B9E-390D-41FD-8D17-37AF6FE96E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63" t="21528" r="9063" b="12073"/>
            <a:stretch/>
          </p:blipFill>
          <p:spPr>
            <a:xfrm>
              <a:off x="0" y="3514"/>
              <a:ext cx="12221568" cy="6860497"/>
            </a:xfrm>
            <a:prstGeom prst="rect">
              <a:avLst/>
            </a:prstGeom>
          </p:spPr>
        </p:pic>
        <p:pic>
          <p:nvPicPr>
            <p:cNvPr id="2" name="Image 0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0000" y="0"/>
              <a:ext cx="4572000" cy="6858000"/>
            </a:xfrm>
            <a:prstGeom prst="rect">
              <a:avLst/>
            </a:prstGeom>
          </p:spPr>
        </p:pic>
        <p:sp>
          <p:nvSpPr>
            <p:cNvPr id="3" name="Text 0"/>
            <p:cNvSpPr/>
            <p:nvPr/>
          </p:nvSpPr>
          <p:spPr>
            <a:xfrm>
              <a:off x="484386" y="491332"/>
              <a:ext cx="5770959" cy="43239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3375"/>
                </a:lnSpc>
              </a:pPr>
              <a:r>
                <a:rPr lang="en-US" sz="2708" dirty="0">
                  <a:solidFill>
                    <a:srgbClr val="1B1B27"/>
                  </a:solidFill>
                  <a:latin typeface="Alexandria" pitchFamily="34" charset="0"/>
                  <a:ea typeface="Alexandria" pitchFamily="34" charset="-122"/>
                  <a:cs typeface="Alexandria" pitchFamily="34" charset="-120"/>
                </a:rPr>
                <a:t>Implementing Drawer Navigation</a:t>
              </a:r>
              <a:endParaRPr lang="en-US" sz="2708" dirty="0"/>
            </a:p>
          </p:txBody>
        </p:sp>
        <p:sp>
          <p:nvSpPr>
            <p:cNvPr id="4" name="Text 1"/>
            <p:cNvSpPr/>
            <p:nvPr/>
          </p:nvSpPr>
          <p:spPr>
            <a:xfrm>
              <a:off x="484386" y="1131293"/>
              <a:ext cx="6651228" cy="22145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1708"/>
                </a:lnSpc>
              </a:pPr>
              <a:r>
                <a:rPr lang="en-US" sz="1083" dirty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Use the </a:t>
              </a:r>
              <a:r>
                <a:rPr lang="en-US" sz="1083" b="1" dirty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Drawer</a:t>
              </a:r>
              <a:r>
                <a:rPr lang="en-US" sz="1083" dirty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 widget. Populate it with a </a:t>
              </a:r>
              <a:r>
                <a:rPr lang="en-US" sz="1083" b="1" dirty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ListView</a:t>
              </a:r>
              <a:r>
                <a:rPr lang="en-US" sz="1083" dirty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. Add </a:t>
              </a:r>
              <a:r>
                <a:rPr lang="en-US" sz="1083" b="1" dirty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ListTile</a:t>
              </a:r>
              <a:r>
                <a:rPr lang="en-US" sz="1083" dirty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 widgets for each navigation item.</a:t>
              </a:r>
              <a:endParaRPr lang="en-US" sz="1083" dirty="0"/>
            </a:p>
          </p:txBody>
        </p:sp>
        <p:sp>
          <p:nvSpPr>
            <p:cNvPr id="5" name="Shape 2"/>
            <p:cNvSpPr/>
            <p:nvPr/>
          </p:nvSpPr>
          <p:spPr>
            <a:xfrm>
              <a:off x="484386" y="1508422"/>
              <a:ext cx="6651228" cy="4858147"/>
            </a:xfrm>
            <a:prstGeom prst="roundRect">
              <a:avLst>
                <a:gd name="adj" fmla="val 1196"/>
              </a:avLst>
            </a:prstGeom>
            <a:solidFill>
              <a:srgbClr val="D2DDF9"/>
            </a:solidFill>
            <a:ln/>
          </p:spPr>
        </p:sp>
        <p:sp>
          <p:nvSpPr>
            <p:cNvPr id="6" name="Shape 3"/>
            <p:cNvSpPr/>
            <p:nvPr/>
          </p:nvSpPr>
          <p:spPr>
            <a:xfrm>
              <a:off x="477540" y="1508422"/>
              <a:ext cx="6664920" cy="4858147"/>
            </a:xfrm>
            <a:prstGeom prst="roundRect">
              <a:avLst>
                <a:gd name="adj" fmla="val 427"/>
              </a:avLst>
            </a:prstGeom>
            <a:solidFill>
              <a:srgbClr val="D2DDF9"/>
            </a:solidFill>
            <a:ln/>
          </p:spPr>
        </p:sp>
        <p:sp>
          <p:nvSpPr>
            <p:cNvPr id="7" name="Text 4"/>
            <p:cNvSpPr/>
            <p:nvPr/>
          </p:nvSpPr>
          <p:spPr>
            <a:xfrm>
              <a:off x="615851" y="1612206"/>
              <a:ext cx="6388298" cy="465058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1708"/>
                </a:lnSpc>
              </a:pPr>
              <a:r>
                <a:rPr lang="en-US" sz="1083" dirty="0">
                  <a:solidFill>
                    <a:srgbClr val="404155"/>
                  </a:solidFill>
                  <a:highlight>
                    <a:srgbClr val="D2DDF9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Drawer(
  child: ListView(
    padding: EdgeInsets.zero,
    children: [
      const DrawerHeader(
        decoration: BoxDecoration(
          color: Colors.blue,
        ),
        child: Text('Drawer Header'),
      ),
      ListTile(
        leading: const Icon(Icons.home),
        title: const Text('Home'),
        onTap: () {
          Navigator.pop(context);
        },
      ),
    ],
  ),
)
</a:t>
              </a:r>
              <a:endParaRPr lang="en-US" sz="1083" dirty="0"/>
            </a:p>
          </p:txBody>
        </p:sp>
      </p:grp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4379C4C3-31F1-4667-BF75-2D7DE35D5D8F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2DFA65-877E-4652-AC33-01BD3FE29ED2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FA0EB5E-0E2B-4B42-9462-F7B09D8BE96B}"/>
              </a:ext>
            </a:extLst>
          </p:cNvPr>
          <p:cNvGrpSpPr/>
          <p:nvPr/>
        </p:nvGrpSpPr>
        <p:grpSpPr>
          <a:xfrm>
            <a:off x="0" y="-6011"/>
            <a:ext cx="12221568" cy="6865202"/>
            <a:chOff x="0" y="-6011"/>
            <a:chExt cx="12221568" cy="686520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E685C23-AD5F-4F8F-B803-331D8AC503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63" t="21528" r="9063" b="12073"/>
            <a:stretch/>
          </p:blipFill>
          <p:spPr>
            <a:xfrm>
              <a:off x="0" y="-6011"/>
              <a:ext cx="12221568" cy="6860497"/>
            </a:xfrm>
            <a:prstGeom prst="rect">
              <a:avLst/>
            </a:prstGeom>
          </p:spPr>
        </p:pic>
        <p:pic>
          <p:nvPicPr>
            <p:cNvPr id="2" name="Image 0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4572000" cy="6859191"/>
            </a:xfrm>
            <a:prstGeom prst="rect">
              <a:avLst/>
            </a:prstGeom>
          </p:spPr>
        </p:pic>
        <p:sp>
          <p:nvSpPr>
            <p:cNvPr id="3" name="Text 0"/>
            <p:cNvSpPr/>
            <p:nvPr/>
          </p:nvSpPr>
          <p:spPr>
            <a:xfrm>
              <a:off x="5072658" y="393304"/>
              <a:ext cx="6048375" cy="44698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3500"/>
                </a:lnSpc>
              </a:pPr>
              <a:r>
                <a:rPr lang="en-US" sz="2792" dirty="0">
                  <a:solidFill>
                    <a:srgbClr val="1B1B27"/>
                  </a:solidFill>
                  <a:latin typeface="Alexandria" pitchFamily="34" charset="0"/>
                  <a:ea typeface="Alexandria" pitchFamily="34" charset="-122"/>
                  <a:cs typeface="Alexandria" pitchFamily="34" charset="-120"/>
                </a:rPr>
                <a:t>Implementing Bottom Navigation</a:t>
              </a:r>
              <a:endParaRPr lang="en-US" sz="2792" dirty="0"/>
            </a:p>
          </p:txBody>
        </p:sp>
        <p:sp>
          <p:nvSpPr>
            <p:cNvPr id="4" name="Text 1"/>
            <p:cNvSpPr/>
            <p:nvPr/>
          </p:nvSpPr>
          <p:spPr>
            <a:xfrm>
              <a:off x="5072658" y="1054794"/>
              <a:ext cx="6618684" cy="45779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1792"/>
                </a:lnSpc>
              </a:pPr>
              <a:r>
                <a:rPr lang="en-US" sz="1125" dirty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Use the </a:t>
              </a:r>
              <a:r>
                <a:rPr lang="en-US" sz="1125" b="1" dirty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BottomNavigationBar</a:t>
              </a:r>
              <a:r>
                <a:rPr lang="en-US" sz="1125" dirty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 widget. Define a list of </a:t>
              </a:r>
              <a:r>
                <a:rPr lang="en-US" sz="1125" b="1" dirty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BottomNavigationBarItem</a:t>
              </a:r>
              <a:r>
                <a:rPr lang="en-US" sz="1125" dirty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 widgets. Handle item selection with </a:t>
              </a:r>
              <a:r>
                <a:rPr lang="en-US" sz="1125" b="1" dirty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onTap</a:t>
              </a:r>
              <a:r>
                <a:rPr lang="en-US" sz="1125" dirty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.</a:t>
              </a:r>
              <a:endParaRPr lang="en-US" sz="1125" dirty="0"/>
            </a:p>
          </p:txBody>
        </p:sp>
        <p:sp>
          <p:nvSpPr>
            <p:cNvPr id="5" name="Shape 2"/>
            <p:cNvSpPr/>
            <p:nvPr/>
          </p:nvSpPr>
          <p:spPr>
            <a:xfrm>
              <a:off x="5072658" y="1673424"/>
              <a:ext cx="6618684" cy="4792464"/>
            </a:xfrm>
            <a:prstGeom prst="roundRect">
              <a:avLst>
                <a:gd name="adj" fmla="val 1254"/>
              </a:avLst>
            </a:prstGeom>
            <a:solidFill>
              <a:srgbClr val="D2DDF9"/>
            </a:solidFill>
            <a:ln/>
          </p:spPr>
        </p:sp>
        <p:sp>
          <p:nvSpPr>
            <p:cNvPr id="6" name="Shape 3"/>
            <p:cNvSpPr/>
            <p:nvPr/>
          </p:nvSpPr>
          <p:spPr>
            <a:xfrm>
              <a:off x="5065514" y="1673424"/>
              <a:ext cx="6632972" cy="4792464"/>
            </a:xfrm>
            <a:prstGeom prst="roundRect">
              <a:avLst>
                <a:gd name="adj" fmla="val 448"/>
              </a:avLst>
            </a:prstGeom>
            <a:solidFill>
              <a:srgbClr val="D2DDF9"/>
            </a:solidFill>
            <a:ln/>
          </p:spPr>
        </p:sp>
        <p:sp>
          <p:nvSpPr>
            <p:cNvPr id="7" name="Text 4"/>
            <p:cNvSpPr/>
            <p:nvPr/>
          </p:nvSpPr>
          <p:spPr>
            <a:xfrm>
              <a:off x="5208489" y="1780679"/>
              <a:ext cx="6347023" cy="457795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1792"/>
                </a:lnSpc>
              </a:pPr>
              <a:r>
                <a:rPr lang="en-US" sz="1125" dirty="0">
                  <a:solidFill>
                    <a:srgbClr val="404155"/>
                  </a:solidFill>
                  <a:highlight>
                    <a:srgbClr val="D2DDF9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BottomNavigationBar(
  items: const [
    BottomNavigationBarItem(
      icon: Icon(Icons.home),
      label: 'Home',
    ),
    BottomNavigationBarItem(
      icon: Icon(Icons.business),
      label: 'Business',
    ),
    BottomNavigationBarItem(
      icon: Icon(Icons.school),
      label: 'School',
    ),
  ],
  currentIndex: _selectedIndex,
  selectedItemColor: Colors.amber[800],
  onTap: _onItemTapped,
)
</a:t>
              </a:r>
              <a:endParaRPr lang="en-US" sz="1125" dirty="0"/>
            </a:p>
          </p:txBody>
        </p:sp>
      </p:grp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FF0E4A25-0639-43A9-8C2B-1C839C24CD06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2DFA65-877E-4652-AC33-01BD3FE29ED2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0ACA6C3-F2FA-4894-85C1-9FA60510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6922BA5-6683-4195-97C3-F3D2A0BB1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26626" y="-5026319"/>
            <a:ext cx="2138900" cy="12191541"/>
          </a:xfrm>
          <a:custGeom>
            <a:avLst/>
            <a:gdLst>
              <a:gd name="connsiteX0" fmla="*/ 0 w 2382867"/>
              <a:gd name="connsiteY0" fmla="*/ 12191541 h 12191541"/>
              <a:gd name="connsiteX1" fmla="*/ 0 w 2382867"/>
              <a:gd name="connsiteY1" fmla="*/ 0 h 12191541"/>
              <a:gd name="connsiteX2" fmla="*/ 1758230 w 2382867"/>
              <a:gd name="connsiteY2" fmla="*/ 0 h 12191541"/>
              <a:gd name="connsiteX3" fmla="*/ 1849759 w 2382867"/>
              <a:gd name="connsiteY3" fmla="*/ 405062 h 12191541"/>
              <a:gd name="connsiteX4" fmla="*/ 2382867 w 2382867"/>
              <a:gd name="connsiteY4" fmla="*/ 6524518 h 12191541"/>
              <a:gd name="connsiteX5" fmla="*/ 1334945 w 2382867"/>
              <a:gd name="connsiteY5" fmla="*/ 12017007 h 12191541"/>
              <a:gd name="connsiteX6" fmla="*/ 1268170 w 2382867"/>
              <a:gd name="connsiteY6" fmla="*/ 12191541 h 1219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867" h="12191541">
                <a:moveTo>
                  <a:pt x="0" y="12191541"/>
                </a:moveTo>
                <a:lnTo>
                  <a:pt x="0" y="0"/>
                </a:lnTo>
                <a:lnTo>
                  <a:pt x="1758230" y="0"/>
                </a:lnTo>
                <a:lnTo>
                  <a:pt x="1849759" y="405062"/>
                </a:lnTo>
                <a:cubicBezTo>
                  <a:pt x="2196195" y="2048010"/>
                  <a:pt x="2382867" y="4186399"/>
                  <a:pt x="2382867" y="6524518"/>
                </a:cubicBezTo>
                <a:cubicBezTo>
                  <a:pt x="2382867" y="9147937"/>
                  <a:pt x="1893395" y="10555417"/>
                  <a:pt x="1334945" y="12017007"/>
                </a:cubicBezTo>
                <a:lnTo>
                  <a:pt x="1268170" y="12191541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59169C9-0DBE-4B66-9C16-22A64324A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27211" y="-4339476"/>
            <a:ext cx="1137882" cy="12191694"/>
          </a:xfrm>
          <a:custGeom>
            <a:avLst/>
            <a:gdLst>
              <a:gd name="connsiteX0" fmla="*/ 0 w 1240954"/>
              <a:gd name="connsiteY0" fmla="*/ 12191694 h 12191694"/>
              <a:gd name="connsiteX1" fmla="*/ 72823 w 1240954"/>
              <a:gd name="connsiteY1" fmla="*/ 12017158 h 12191694"/>
              <a:gd name="connsiteX2" fmla="*/ 1215669 w 1240954"/>
              <a:gd name="connsiteY2" fmla="*/ 6524669 h 12191694"/>
              <a:gd name="connsiteX3" fmla="*/ 634271 w 1240954"/>
              <a:gd name="connsiteY3" fmla="*/ 405211 h 12191694"/>
              <a:gd name="connsiteX4" fmla="*/ 534414 w 1240954"/>
              <a:gd name="connsiteY4" fmla="*/ 0 h 12191694"/>
              <a:gd name="connsiteX5" fmla="*/ 559698 w 1240954"/>
              <a:gd name="connsiteY5" fmla="*/ 0 h 12191694"/>
              <a:gd name="connsiteX6" fmla="*/ 659555 w 1240954"/>
              <a:gd name="connsiteY6" fmla="*/ 405211 h 12191694"/>
              <a:gd name="connsiteX7" fmla="*/ 1240954 w 1240954"/>
              <a:gd name="connsiteY7" fmla="*/ 6524669 h 12191694"/>
              <a:gd name="connsiteX8" fmla="*/ 98108 w 1240954"/>
              <a:gd name="connsiteY8" fmla="*/ 12017158 h 12191694"/>
              <a:gd name="connsiteX9" fmla="*/ 25285 w 1240954"/>
              <a:gd name="connsiteY9" fmla="*/ 12191694 h 1219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0954" h="12191694">
                <a:moveTo>
                  <a:pt x="0" y="12191694"/>
                </a:moveTo>
                <a:lnTo>
                  <a:pt x="72823" y="12017158"/>
                </a:lnTo>
                <a:cubicBezTo>
                  <a:pt x="681859" y="10555569"/>
                  <a:pt x="1215669" y="9148088"/>
                  <a:pt x="1215669" y="6524669"/>
                </a:cubicBezTo>
                <a:cubicBezTo>
                  <a:pt x="1215670" y="4186551"/>
                  <a:pt x="1012087" y="2048160"/>
                  <a:pt x="634271" y="405211"/>
                </a:cubicBezTo>
                <a:lnTo>
                  <a:pt x="534414" y="0"/>
                </a:lnTo>
                <a:lnTo>
                  <a:pt x="559698" y="0"/>
                </a:lnTo>
                <a:lnTo>
                  <a:pt x="659555" y="405211"/>
                </a:lnTo>
                <a:cubicBezTo>
                  <a:pt x="1037372" y="2048160"/>
                  <a:pt x="1240954" y="4186551"/>
                  <a:pt x="1240954" y="6524669"/>
                </a:cubicBezTo>
                <a:cubicBezTo>
                  <a:pt x="1240954" y="9148088"/>
                  <a:pt x="707144" y="10555569"/>
                  <a:pt x="98108" y="12017158"/>
                </a:cubicBezTo>
                <a:lnTo>
                  <a:pt x="25285" y="121916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0457BB4-CED7-4065-8959-D6B51491B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90529" y="-4583452"/>
            <a:ext cx="1011248" cy="12191695"/>
          </a:xfrm>
          <a:custGeom>
            <a:avLst/>
            <a:gdLst>
              <a:gd name="connsiteX0" fmla="*/ 0 w 1102849"/>
              <a:gd name="connsiteY0" fmla="*/ 12191695 h 12191695"/>
              <a:gd name="connsiteX1" fmla="*/ 65312 w 1102849"/>
              <a:gd name="connsiteY1" fmla="*/ 12017158 h 12191695"/>
              <a:gd name="connsiteX2" fmla="*/ 1090278 w 1102849"/>
              <a:gd name="connsiteY2" fmla="*/ 6524670 h 12191695"/>
              <a:gd name="connsiteX3" fmla="*/ 568848 w 1102849"/>
              <a:gd name="connsiteY3" fmla="*/ 405211 h 12191695"/>
              <a:gd name="connsiteX4" fmla="*/ 479291 w 1102849"/>
              <a:gd name="connsiteY4" fmla="*/ 0 h 12191695"/>
              <a:gd name="connsiteX5" fmla="*/ 491862 w 1102849"/>
              <a:gd name="connsiteY5" fmla="*/ 0 h 12191695"/>
              <a:gd name="connsiteX6" fmla="*/ 581419 w 1102849"/>
              <a:gd name="connsiteY6" fmla="*/ 405211 h 12191695"/>
              <a:gd name="connsiteX7" fmla="*/ 1102849 w 1102849"/>
              <a:gd name="connsiteY7" fmla="*/ 6524670 h 12191695"/>
              <a:gd name="connsiteX8" fmla="*/ 77883 w 1102849"/>
              <a:gd name="connsiteY8" fmla="*/ 12017158 h 12191695"/>
              <a:gd name="connsiteX9" fmla="*/ 12571 w 1102849"/>
              <a:gd name="connsiteY9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849" h="12191695">
                <a:moveTo>
                  <a:pt x="0" y="12191695"/>
                </a:moveTo>
                <a:lnTo>
                  <a:pt x="65312" y="12017158"/>
                </a:lnTo>
                <a:cubicBezTo>
                  <a:pt x="611528" y="10555569"/>
                  <a:pt x="1090278" y="9148088"/>
                  <a:pt x="1090278" y="6524670"/>
                </a:cubicBezTo>
                <a:cubicBezTo>
                  <a:pt x="1090278" y="4186551"/>
                  <a:pt x="907694" y="2048159"/>
                  <a:pt x="568848" y="405211"/>
                </a:cubicBezTo>
                <a:lnTo>
                  <a:pt x="479291" y="0"/>
                </a:lnTo>
                <a:lnTo>
                  <a:pt x="491862" y="0"/>
                </a:lnTo>
                <a:lnTo>
                  <a:pt x="581419" y="405211"/>
                </a:lnTo>
                <a:cubicBezTo>
                  <a:pt x="920265" y="2048159"/>
                  <a:pt x="1102849" y="4186551"/>
                  <a:pt x="1102849" y="6524670"/>
                </a:cubicBezTo>
                <a:cubicBezTo>
                  <a:pt x="1102849" y="9148088"/>
                  <a:pt x="624099" y="10555569"/>
                  <a:pt x="77883" y="12017158"/>
                </a:cubicBezTo>
                <a:lnTo>
                  <a:pt x="12571" y="1219169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73F84A-78B8-4689-B6BF-C53F04DFA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539" y="1558808"/>
            <a:ext cx="3785347" cy="28390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32B6A0-D61E-4F34-90B7-8B85A6BDA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993" y="248991"/>
            <a:ext cx="2737705" cy="51020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9ED1F17-A54C-4E56-AC12-FB9D3DB1C8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5" y="248991"/>
            <a:ext cx="2824594" cy="5056023"/>
          </a:xfrm>
          <a:prstGeom prst="rect">
            <a:avLst/>
          </a:prstGeom>
        </p:spPr>
      </p:pic>
      <p:sp>
        <p:nvSpPr>
          <p:cNvPr id="18" name="Text 3">
            <a:extLst>
              <a:ext uri="{FF2B5EF4-FFF2-40B4-BE49-F238E27FC236}">
                <a16:creationId xmlns:a16="http://schemas.microsoft.com/office/drawing/2014/main" id="{C5ACCDBA-6B8A-404A-B2E6-30D89517522C}"/>
              </a:ext>
            </a:extLst>
          </p:cNvPr>
          <p:cNvSpPr/>
          <p:nvPr/>
        </p:nvSpPr>
        <p:spPr>
          <a:xfrm>
            <a:off x="2098403" y="5424749"/>
            <a:ext cx="262859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4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Tab</a:t>
            </a:r>
          </a:p>
        </p:txBody>
      </p:sp>
      <p:sp>
        <p:nvSpPr>
          <p:cNvPr id="19" name="Text 3">
            <a:extLst>
              <a:ext uri="{FF2B5EF4-FFF2-40B4-BE49-F238E27FC236}">
                <a16:creationId xmlns:a16="http://schemas.microsoft.com/office/drawing/2014/main" id="{5336CC6C-6D5B-420D-9003-3CFED0180506}"/>
              </a:ext>
            </a:extLst>
          </p:cNvPr>
          <p:cNvSpPr/>
          <p:nvPr/>
        </p:nvSpPr>
        <p:spPr>
          <a:xfrm>
            <a:off x="5862101" y="5433313"/>
            <a:ext cx="262859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4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Drawer</a:t>
            </a:r>
          </a:p>
        </p:txBody>
      </p:sp>
      <p:sp>
        <p:nvSpPr>
          <p:cNvPr id="20" name="Text 3">
            <a:extLst>
              <a:ext uri="{FF2B5EF4-FFF2-40B4-BE49-F238E27FC236}">
                <a16:creationId xmlns:a16="http://schemas.microsoft.com/office/drawing/2014/main" id="{7FAF003C-2D88-4821-9AFD-745140A0DCF0}"/>
              </a:ext>
            </a:extLst>
          </p:cNvPr>
          <p:cNvSpPr/>
          <p:nvPr/>
        </p:nvSpPr>
        <p:spPr>
          <a:xfrm>
            <a:off x="9206227" y="5433313"/>
            <a:ext cx="262859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4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Bottom navigation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66AC12C1-6E4C-40F9-8AB4-71F95208F2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292DFA65-877E-4652-AC33-01BD3FE29ED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8533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A390F096-AA4C-4624-920C-7487919A50CC}"/>
              </a:ext>
            </a:extLst>
          </p:cNvPr>
          <p:cNvGrpSpPr/>
          <p:nvPr/>
        </p:nvGrpSpPr>
        <p:grpSpPr>
          <a:xfrm>
            <a:off x="-16173" y="-2497"/>
            <a:ext cx="12221568" cy="6860497"/>
            <a:chOff x="-16173" y="-2497"/>
            <a:chExt cx="12221568" cy="686049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BA69EF6-C31B-4E7C-A7AE-3BCF265328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63" t="21528" r="9063" b="12073"/>
            <a:stretch/>
          </p:blipFill>
          <p:spPr>
            <a:xfrm>
              <a:off x="-16173" y="-2497"/>
              <a:ext cx="12221568" cy="6860497"/>
            </a:xfrm>
            <a:prstGeom prst="rect">
              <a:avLst/>
            </a:prstGeom>
          </p:spPr>
        </p:pic>
        <p:pic>
          <p:nvPicPr>
            <p:cNvPr id="2" name="Image 0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0000" y="0"/>
              <a:ext cx="4572000" cy="6858000"/>
            </a:xfrm>
            <a:prstGeom prst="rect">
              <a:avLst/>
            </a:prstGeom>
          </p:spPr>
        </p:pic>
        <p:sp>
          <p:nvSpPr>
            <p:cNvPr id="3" name="Text 0"/>
            <p:cNvSpPr/>
            <p:nvPr/>
          </p:nvSpPr>
          <p:spPr>
            <a:xfrm>
              <a:off x="661492" y="778173"/>
              <a:ext cx="6297018" cy="177194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4625"/>
                </a:lnSpc>
              </a:pPr>
              <a:r>
                <a:rPr lang="en-US" sz="3708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ibre Baskerville" pitchFamily="34" charset="0"/>
                  <a:ea typeface="Libre Baskerville" pitchFamily="34" charset="-122"/>
                  <a:cs typeface="Libre Baskerville" pitchFamily="34" charset="-120"/>
                </a:rPr>
                <a:t>Case Study 1: Navigation Excellence in a Flutter App</a:t>
              </a:r>
              <a:endParaRPr lang="en-US" sz="3708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" name="Shape 1"/>
            <p:cNvSpPr/>
            <p:nvPr/>
          </p:nvSpPr>
          <p:spPr>
            <a:xfrm>
              <a:off x="661492" y="3046214"/>
              <a:ext cx="425252" cy="425252"/>
            </a:xfrm>
            <a:prstGeom prst="roundRect">
              <a:avLst>
                <a:gd name="adj" fmla="val 6667"/>
              </a:avLst>
            </a:prstGeom>
            <a:solidFill>
              <a:srgbClr val="EAE8F3"/>
            </a:solidFill>
            <a:ln/>
          </p:spPr>
        </p:sp>
        <p:sp>
          <p:nvSpPr>
            <p:cNvPr id="5" name="Text 2"/>
            <p:cNvSpPr/>
            <p:nvPr/>
          </p:nvSpPr>
          <p:spPr>
            <a:xfrm>
              <a:off x="810816" y="3117057"/>
              <a:ext cx="126504" cy="28356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2208"/>
                </a:lnSpc>
              </a:pPr>
              <a:r>
                <a:rPr lang="en-US" sz="2208" dirty="0">
                  <a:solidFill>
                    <a:srgbClr val="49495A"/>
                  </a:solidFill>
                  <a:latin typeface="Libre Baskerville" pitchFamily="34" charset="0"/>
                  <a:ea typeface="Libre Baskerville" pitchFamily="34" charset="-122"/>
                  <a:cs typeface="Libre Baskerville" pitchFamily="34" charset="-120"/>
                </a:rPr>
                <a:t>1</a:t>
              </a:r>
              <a:endParaRPr lang="en-US" sz="2208" dirty="0"/>
            </a:p>
          </p:txBody>
        </p:sp>
        <p:sp>
          <p:nvSpPr>
            <p:cNvPr id="6" name="Text 3"/>
            <p:cNvSpPr/>
            <p:nvPr/>
          </p:nvSpPr>
          <p:spPr>
            <a:xfrm>
              <a:off x="1275755" y="3046214"/>
              <a:ext cx="2362696" cy="29527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292"/>
                </a:lnSpc>
              </a:pPr>
              <a:r>
                <a:rPr lang="en-US" sz="1833" dirty="0">
                  <a:solidFill>
                    <a:srgbClr val="49495A"/>
                  </a:solidFill>
                  <a:latin typeface="Libre Baskerville" pitchFamily="34" charset="0"/>
                  <a:ea typeface="Libre Baskerville" pitchFamily="34" charset="-122"/>
                  <a:cs typeface="Libre Baskerville" pitchFamily="34" charset="-120"/>
                </a:rPr>
                <a:t>Clear Structure</a:t>
              </a:r>
              <a:endParaRPr lang="en-US" sz="1833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1275756" y="3454896"/>
              <a:ext cx="2439789" cy="12096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375"/>
                </a:lnSpc>
              </a:pPr>
              <a:r>
                <a:rPr lang="en-US" sz="1458" dirty="0">
                  <a:solidFill>
                    <a:srgbClr val="49495A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The app utilizes clear top-level categories that users can easily navigate between.</a:t>
              </a:r>
              <a:endParaRPr lang="en-US" sz="1458" dirty="0"/>
            </a:p>
          </p:txBody>
        </p:sp>
        <p:sp>
          <p:nvSpPr>
            <p:cNvPr id="8" name="Shape 5"/>
            <p:cNvSpPr/>
            <p:nvPr/>
          </p:nvSpPr>
          <p:spPr>
            <a:xfrm>
              <a:off x="3904556" y="3046214"/>
              <a:ext cx="425252" cy="425252"/>
            </a:xfrm>
            <a:prstGeom prst="roundRect">
              <a:avLst>
                <a:gd name="adj" fmla="val 6667"/>
              </a:avLst>
            </a:prstGeom>
            <a:solidFill>
              <a:srgbClr val="EAE8F3"/>
            </a:solidFill>
            <a:ln/>
          </p:spPr>
        </p:sp>
        <p:sp>
          <p:nvSpPr>
            <p:cNvPr id="9" name="Text 6"/>
            <p:cNvSpPr/>
            <p:nvPr/>
          </p:nvSpPr>
          <p:spPr>
            <a:xfrm>
              <a:off x="4029869" y="3117057"/>
              <a:ext cx="174625" cy="28356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2208"/>
                </a:lnSpc>
              </a:pPr>
              <a:r>
                <a:rPr lang="en-US" sz="2208" dirty="0">
                  <a:solidFill>
                    <a:srgbClr val="49495A"/>
                  </a:solidFill>
                  <a:latin typeface="Libre Baskerville" pitchFamily="34" charset="0"/>
                  <a:ea typeface="Libre Baskerville" pitchFamily="34" charset="-122"/>
                  <a:cs typeface="Libre Baskerville" pitchFamily="34" charset="-120"/>
                </a:rPr>
                <a:t>2</a:t>
              </a:r>
              <a:endParaRPr lang="en-US" sz="2208" dirty="0"/>
            </a:p>
          </p:txBody>
        </p:sp>
        <p:sp>
          <p:nvSpPr>
            <p:cNvPr id="10" name="Text 7"/>
            <p:cNvSpPr/>
            <p:nvPr/>
          </p:nvSpPr>
          <p:spPr>
            <a:xfrm>
              <a:off x="4518820" y="3046214"/>
              <a:ext cx="2362696" cy="29527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292"/>
                </a:lnSpc>
              </a:pPr>
              <a:r>
                <a:rPr lang="en-US" sz="1833" dirty="0">
                  <a:solidFill>
                    <a:srgbClr val="49495A"/>
                  </a:solidFill>
                  <a:latin typeface="Libre Baskerville" pitchFamily="34" charset="0"/>
                  <a:ea typeface="Libre Baskerville" pitchFamily="34" charset="-122"/>
                  <a:cs typeface="Libre Baskerville" pitchFamily="34" charset="-120"/>
                </a:rPr>
                <a:t>Effective Search</a:t>
              </a:r>
              <a:endParaRPr lang="en-US" sz="1833" dirty="0"/>
            </a:p>
          </p:txBody>
        </p:sp>
        <p:sp>
          <p:nvSpPr>
            <p:cNvPr id="11" name="Text 8"/>
            <p:cNvSpPr/>
            <p:nvPr/>
          </p:nvSpPr>
          <p:spPr>
            <a:xfrm>
              <a:off x="4518820" y="3454896"/>
              <a:ext cx="2439789" cy="90725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375"/>
                </a:lnSpc>
              </a:pPr>
              <a:r>
                <a:rPr lang="en-US" sz="1458" dirty="0">
                  <a:solidFill>
                    <a:srgbClr val="49495A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Users can quickly locate the content they need through efficient search.</a:t>
              </a:r>
              <a:endParaRPr lang="en-US" sz="1458" dirty="0"/>
            </a:p>
          </p:txBody>
        </p:sp>
        <p:sp>
          <p:nvSpPr>
            <p:cNvPr id="12" name="Shape 9"/>
            <p:cNvSpPr/>
            <p:nvPr/>
          </p:nvSpPr>
          <p:spPr>
            <a:xfrm>
              <a:off x="661492" y="5066208"/>
              <a:ext cx="425252" cy="425252"/>
            </a:xfrm>
            <a:prstGeom prst="roundRect">
              <a:avLst>
                <a:gd name="adj" fmla="val 6667"/>
              </a:avLst>
            </a:prstGeom>
            <a:solidFill>
              <a:srgbClr val="EAE8F3"/>
            </a:solidFill>
            <a:ln/>
          </p:spPr>
        </p:sp>
        <p:sp>
          <p:nvSpPr>
            <p:cNvPr id="13" name="Text 10"/>
            <p:cNvSpPr/>
            <p:nvPr/>
          </p:nvSpPr>
          <p:spPr>
            <a:xfrm>
              <a:off x="786805" y="5137051"/>
              <a:ext cx="174625" cy="28356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2208"/>
                </a:lnSpc>
              </a:pPr>
              <a:r>
                <a:rPr lang="en-US" sz="2208" dirty="0">
                  <a:solidFill>
                    <a:srgbClr val="49495A"/>
                  </a:solidFill>
                  <a:latin typeface="Libre Baskerville" pitchFamily="34" charset="0"/>
                  <a:ea typeface="Libre Baskerville" pitchFamily="34" charset="-122"/>
                  <a:cs typeface="Libre Baskerville" pitchFamily="34" charset="-120"/>
                </a:rPr>
                <a:t>3</a:t>
              </a:r>
              <a:endParaRPr lang="en-US" sz="2208" dirty="0"/>
            </a:p>
          </p:txBody>
        </p:sp>
        <p:sp>
          <p:nvSpPr>
            <p:cNvPr id="14" name="Text 11"/>
            <p:cNvSpPr/>
            <p:nvPr/>
          </p:nvSpPr>
          <p:spPr>
            <a:xfrm>
              <a:off x="1275755" y="5066208"/>
              <a:ext cx="2362696" cy="29527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292"/>
                </a:lnSpc>
              </a:pPr>
              <a:r>
                <a:rPr lang="en-US" sz="1833" dirty="0">
                  <a:solidFill>
                    <a:srgbClr val="49495A"/>
                  </a:solidFill>
                  <a:latin typeface="Libre Baskerville" pitchFamily="34" charset="0"/>
                  <a:ea typeface="Libre Baskerville" pitchFamily="34" charset="-122"/>
                  <a:cs typeface="Libre Baskerville" pitchFamily="34" charset="-120"/>
                </a:rPr>
                <a:t>Logical Paths</a:t>
              </a:r>
              <a:endParaRPr lang="en-US" sz="1833" dirty="0"/>
            </a:p>
          </p:txBody>
        </p:sp>
        <p:sp>
          <p:nvSpPr>
            <p:cNvPr id="15" name="Text 12"/>
            <p:cNvSpPr/>
            <p:nvPr/>
          </p:nvSpPr>
          <p:spPr>
            <a:xfrm>
              <a:off x="1275756" y="5474891"/>
              <a:ext cx="5682754" cy="60483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375"/>
                </a:lnSpc>
              </a:pPr>
              <a:r>
                <a:rPr lang="en-US" sz="1458" dirty="0">
                  <a:solidFill>
                    <a:srgbClr val="49495A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The navigation follows a logical path, making it intuitive for users to explore.</a:t>
              </a:r>
              <a:endParaRPr lang="en-US" sz="1458" dirty="0"/>
            </a:p>
          </p:txBody>
        </p:sp>
      </p:grp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E2AE582F-BC5D-4F4E-B7CC-6771F925DB76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2DFA65-877E-4652-AC33-01BD3FE29ED2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024FC14D-015D-41E5-8CEB-0E83AD07083D}"/>
              </a:ext>
            </a:extLst>
          </p:cNvPr>
          <p:cNvGrpSpPr/>
          <p:nvPr/>
        </p:nvGrpSpPr>
        <p:grpSpPr>
          <a:xfrm>
            <a:off x="-16173" y="-2497"/>
            <a:ext cx="12221568" cy="6860497"/>
            <a:chOff x="-16173" y="-2497"/>
            <a:chExt cx="12221568" cy="686049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6B1EC4F-9862-4F72-A2A4-59770FC472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63" t="21528" r="9063" b="12073"/>
            <a:stretch/>
          </p:blipFill>
          <p:spPr>
            <a:xfrm>
              <a:off x="-16173" y="-2497"/>
              <a:ext cx="12221568" cy="6860497"/>
            </a:xfrm>
            <a:prstGeom prst="rect">
              <a:avLst/>
            </a:prstGeom>
          </p:spPr>
        </p:pic>
        <p:sp>
          <p:nvSpPr>
            <p:cNvPr id="2" name="Text 0"/>
            <p:cNvSpPr/>
            <p:nvPr/>
          </p:nvSpPr>
          <p:spPr>
            <a:xfrm>
              <a:off x="661492" y="1334592"/>
              <a:ext cx="10869018" cy="11812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4625"/>
                </a:lnSpc>
              </a:pPr>
              <a:r>
                <a:rPr lang="en-US" sz="3708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ibre Baskerville" pitchFamily="34" charset="0"/>
                  <a:ea typeface="Libre Baskerville" pitchFamily="34" charset="-122"/>
                  <a:cs typeface="Libre Baskerville" pitchFamily="34" charset="-120"/>
                </a:rPr>
                <a:t>Case Study 2: Learning from Navigation Pitfalls</a:t>
              </a:r>
              <a:endParaRPr lang="en-US" sz="3708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3" name="Image 0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81957" y="2893914"/>
              <a:ext cx="1793379" cy="673298"/>
            </a:xfrm>
            <a:prstGeom prst="rect">
              <a:avLst/>
            </a:prstGeom>
          </p:spPr>
        </p:pic>
        <p:sp>
          <p:nvSpPr>
            <p:cNvPr id="4" name="Text 1"/>
            <p:cNvSpPr/>
            <p:nvPr/>
          </p:nvSpPr>
          <p:spPr>
            <a:xfrm>
              <a:off x="3325912" y="3114180"/>
              <a:ext cx="105370" cy="37792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2958"/>
                </a:lnSpc>
              </a:pPr>
              <a:r>
                <a:rPr lang="en-US" sz="1833" dirty="0">
                  <a:solidFill>
                    <a:srgbClr val="49495A"/>
                  </a:solidFill>
                  <a:latin typeface="Libre Baskerville" pitchFamily="34" charset="0"/>
                  <a:ea typeface="Libre Baskerville" pitchFamily="34" charset="-122"/>
                  <a:cs typeface="Libre Baskerville" pitchFamily="34" charset="-120"/>
                </a:rPr>
                <a:t>1</a:t>
              </a:r>
              <a:endParaRPr lang="en-US" sz="1833" dirty="0"/>
            </a:p>
          </p:txBody>
        </p:sp>
        <p:sp>
          <p:nvSpPr>
            <p:cNvPr id="5" name="Text 2"/>
            <p:cNvSpPr/>
            <p:nvPr/>
          </p:nvSpPr>
          <p:spPr>
            <a:xfrm>
              <a:off x="4464348" y="3082925"/>
              <a:ext cx="1726009" cy="29527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292"/>
                </a:lnSpc>
              </a:pPr>
              <a:r>
                <a:rPr lang="en-US" sz="1833" dirty="0">
                  <a:solidFill>
                    <a:srgbClr val="49495A"/>
                  </a:solidFill>
                  <a:latin typeface="Libre Baskerville" pitchFamily="34" charset="0"/>
                  <a:ea typeface="Libre Baskerville" pitchFamily="34" charset="-122"/>
                  <a:cs typeface="Libre Baskerville" pitchFamily="34" charset="-120"/>
                </a:rPr>
                <a:t>Obscure Icons</a:t>
              </a:r>
              <a:endParaRPr lang="en-US" sz="1833" dirty="0"/>
            </a:p>
          </p:txBody>
        </p:sp>
        <p:sp>
          <p:nvSpPr>
            <p:cNvPr id="6" name="Shape 3"/>
            <p:cNvSpPr/>
            <p:nvPr/>
          </p:nvSpPr>
          <p:spPr>
            <a:xfrm>
              <a:off x="4322564" y="3578126"/>
              <a:ext cx="7160717" cy="12700"/>
            </a:xfrm>
            <a:prstGeom prst="roundRect">
              <a:avLst>
                <a:gd name="adj" fmla="val 223256"/>
              </a:avLst>
            </a:prstGeom>
            <a:solidFill>
              <a:srgbClr val="D0CED9"/>
            </a:solidFill>
            <a:ln/>
          </p:spPr>
        </p:sp>
        <p:pic>
          <p:nvPicPr>
            <p:cNvPr id="7" name="Image 1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32546" y="3616325"/>
              <a:ext cx="3586758" cy="673298"/>
            </a:xfrm>
            <a:prstGeom prst="rect">
              <a:avLst/>
            </a:prstGeom>
          </p:spPr>
        </p:pic>
        <p:sp>
          <p:nvSpPr>
            <p:cNvPr id="8" name="Text 4"/>
            <p:cNvSpPr/>
            <p:nvPr/>
          </p:nvSpPr>
          <p:spPr>
            <a:xfrm>
              <a:off x="3305870" y="3762078"/>
              <a:ext cx="145554" cy="37792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2958"/>
                </a:lnSpc>
              </a:pPr>
              <a:r>
                <a:rPr lang="en-US" sz="1833" dirty="0">
                  <a:solidFill>
                    <a:srgbClr val="49495A"/>
                  </a:solidFill>
                  <a:latin typeface="Libre Baskerville" pitchFamily="34" charset="0"/>
                  <a:ea typeface="Libre Baskerville" pitchFamily="34" charset="-122"/>
                  <a:cs typeface="Libre Baskerville" pitchFamily="34" charset="-120"/>
                </a:rPr>
                <a:t>2</a:t>
              </a:r>
              <a:endParaRPr lang="en-US" sz="1833" dirty="0"/>
            </a:p>
          </p:txBody>
        </p:sp>
        <p:sp>
          <p:nvSpPr>
            <p:cNvPr id="9" name="Text 5"/>
            <p:cNvSpPr/>
            <p:nvPr/>
          </p:nvSpPr>
          <p:spPr>
            <a:xfrm>
              <a:off x="5361087" y="3803452"/>
              <a:ext cx="1715393" cy="29527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292"/>
                </a:lnSpc>
              </a:pPr>
              <a:r>
                <a:rPr lang="en-US" sz="1833" dirty="0">
                  <a:solidFill>
                    <a:srgbClr val="49495A"/>
                  </a:solidFill>
                  <a:latin typeface="Libre Baskerville" pitchFamily="34" charset="0"/>
                  <a:ea typeface="Libre Baskerville" pitchFamily="34" charset="-122"/>
                  <a:cs typeface="Libre Baskerville" pitchFamily="34" charset="-120"/>
                </a:rPr>
                <a:t>Nested Menus</a:t>
              </a:r>
              <a:endParaRPr lang="en-US" sz="1833" dirty="0"/>
            </a:p>
          </p:txBody>
        </p:sp>
        <p:sp>
          <p:nvSpPr>
            <p:cNvPr id="10" name="Shape 6"/>
            <p:cNvSpPr/>
            <p:nvPr/>
          </p:nvSpPr>
          <p:spPr>
            <a:xfrm>
              <a:off x="5219304" y="4298653"/>
              <a:ext cx="6263978" cy="12700"/>
            </a:xfrm>
            <a:prstGeom prst="roundRect">
              <a:avLst>
                <a:gd name="adj" fmla="val 223256"/>
              </a:avLst>
            </a:prstGeom>
            <a:solidFill>
              <a:srgbClr val="D0CED9"/>
            </a:solidFill>
            <a:ln/>
          </p:spPr>
        </p:sp>
        <p:pic>
          <p:nvPicPr>
            <p:cNvPr id="11" name="Image 2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8578" y="4334967"/>
              <a:ext cx="5380137" cy="673298"/>
            </a:xfrm>
            <a:prstGeom prst="rect">
              <a:avLst/>
            </a:prstGeom>
          </p:spPr>
        </p:pic>
        <p:sp>
          <p:nvSpPr>
            <p:cNvPr id="12" name="Text 7"/>
            <p:cNvSpPr/>
            <p:nvPr/>
          </p:nvSpPr>
          <p:spPr>
            <a:xfrm>
              <a:off x="3305771" y="4482605"/>
              <a:ext cx="145554" cy="37792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2958"/>
                </a:lnSpc>
              </a:pPr>
              <a:r>
                <a:rPr lang="en-US" sz="1833" dirty="0">
                  <a:solidFill>
                    <a:srgbClr val="49495A"/>
                  </a:solidFill>
                  <a:latin typeface="Libre Baskerville" pitchFamily="34" charset="0"/>
                  <a:ea typeface="Libre Baskerville" pitchFamily="34" charset="-122"/>
                  <a:cs typeface="Libre Baskerville" pitchFamily="34" charset="-120"/>
                </a:rPr>
                <a:t>3</a:t>
              </a:r>
              <a:endParaRPr lang="en-US" sz="1833" dirty="0"/>
            </a:p>
          </p:txBody>
        </p:sp>
        <p:sp>
          <p:nvSpPr>
            <p:cNvPr id="13" name="Text 8"/>
            <p:cNvSpPr/>
            <p:nvPr/>
          </p:nvSpPr>
          <p:spPr>
            <a:xfrm>
              <a:off x="6257727" y="4523978"/>
              <a:ext cx="1651397" cy="29527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292"/>
                </a:lnSpc>
              </a:pPr>
              <a:r>
                <a:rPr lang="en-US" sz="1833" dirty="0">
                  <a:solidFill>
                    <a:srgbClr val="49495A"/>
                  </a:solidFill>
                  <a:latin typeface="Libre Baskerville" pitchFamily="34" charset="0"/>
                  <a:ea typeface="Libre Baskerville" pitchFamily="34" charset="-122"/>
                  <a:cs typeface="Libre Baskerville" pitchFamily="34" charset="-120"/>
                </a:rPr>
                <a:t>Missing Paths</a:t>
              </a:r>
              <a:endParaRPr lang="en-US" sz="1833" dirty="0"/>
            </a:p>
          </p:txBody>
        </p:sp>
        <p:sp>
          <p:nvSpPr>
            <p:cNvPr id="14" name="Text 9"/>
            <p:cNvSpPr/>
            <p:nvPr/>
          </p:nvSpPr>
          <p:spPr>
            <a:xfrm>
              <a:off x="661492" y="5220891"/>
              <a:ext cx="10869018" cy="30241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375"/>
                </a:lnSpc>
              </a:pPr>
              <a:r>
                <a:rPr lang="en-US" sz="1458" dirty="0">
                  <a:solidFill>
                    <a:srgbClr val="49495A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Navigation pitfalls include the use of obscure icons, nested menus, and broken paths.</a:t>
              </a:r>
              <a:endParaRPr lang="en-US" sz="1458" dirty="0"/>
            </a:p>
          </p:txBody>
        </p:sp>
      </p:grp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2B375200-26CD-4A4F-9CE5-B72F498AA4CD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2DFA65-877E-4652-AC33-01BD3FE29ED2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345C1252-AAE4-4886-BB07-E874128A1BAB}"/>
              </a:ext>
            </a:extLst>
          </p:cNvPr>
          <p:cNvGrpSpPr/>
          <p:nvPr/>
        </p:nvGrpSpPr>
        <p:grpSpPr>
          <a:xfrm>
            <a:off x="0" y="-2497"/>
            <a:ext cx="12221568" cy="6860497"/>
            <a:chOff x="0" y="-2497"/>
            <a:chExt cx="12221568" cy="686049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9E13A4F-DD50-4379-A9A7-CB3BDD7509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63" t="21528" r="9063" b="12073"/>
            <a:stretch/>
          </p:blipFill>
          <p:spPr>
            <a:xfrm>
              <a:off x="0" y="-2497"/>
              <a:ext cx="12221568" cy="6860497"/>
            </a:xfrm>
            <a:prstGeom prst="rect">
              <a:avLst/>
            </a:prstGeom>
          </p:spPr>
        </p:pic>
        <p:pic>
          <p:nvPicPr>
            <p:cNvPr id="2" name="Image 0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4572000" cy="6858000"/>
            </a:xfrm>
            <a:prstGeom prst="rect">
              <a:avLst/>
            </a:prstGeom>
          </p:spPr>
        </p:pic>
        <p:sp>
          <p:nvSpPr>
            <p:cNvPr id="3" name="Text 0"/>
            <p:cNvSpPr/>
            <p:nvPr/>
          </p:nvSpPr>
          <p:spPr>
            <a:xfrm>
              <a:off x="5233492" y="1156196"/>
              <a:ext cx="4725492" cy="5906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4625"/>
                </a:lnSpc>
              </a:pPr>
              <a:r>
                <a:rPr lang="en-US" sz="3708" dirty="0">
                  <a:solidFill>
                    <a:srgbClr val="1B1B27"/>
                  </a:solidFill>
                  <a:latin typeface="Alexandria" pitchFamily="34" charset="0"/>
                  <a:ea typeface="Alexandria" pitchFamily="34" charset="-122"/>
                  <a:cs typeface="Alexandria" pitchFamily="34" charset="-120"/>
                </a:rPr>
                <a:t>Best Practices</a:t>
              </a:r>
              <a:endParaRPr lang="en-US" sz="3708" dirty="0"/>
            </a:p>
          </p:txBody>
        </p:sp>
        <p:sp>
          <p:nvSpPr>
            <p:cNvPr id="4" name="Text 1"/>
            <p:cNvSpPr/>
            <p:nvPr/>
          </p:nvSpPr>
          <p:spPr>
            <a:xfrm>
              <a:off x="5233492" y="2030314"/>
              <a:ext cx="6297018" cy="60483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375"/>
                </a:lnSpc>
              </a:pPr>
              <a:r>
                <a:rPr lang="en-US" sz="1458" dirty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Keep navigation simple and consistent. Use clear labels and icons. Ensure sufficient contrast for accessibility.</a:t>
              </a:r>
              <a:endParaRPr lang="en-US" sz="1458" dirty="0"/>
            </a:p>
          </p:txBody>
        </p:sp>
        <p:sp>
          <p:nvSpPr>
            <p:cNvPr id="5" name="Text 2"/>
            <p:cNvSpPr/>
            <p:nvPr/>
          </p:nvSpPr>
          <p:spPr>
            <a:xfrm>
              <a:off x="5233492" y="2847777"/>
              <a:ext cx="6297018" cy="60483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375"/>
                </a:lnSpc>
              </a:pPr>
              <a:r>
                <a:rPr lang="en-US" sz="1458" dirty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Test your navigation on various devices. Get user feedback and iterate on your design.</a:t>
              </a:r>
              <a:endParaRPr lang="en-US" sz="1458" dirty="0"/>
            </a:p>
          </p:txBody>
        </p:sp>
        <p:sp>
          <p:nvSpPr>
            <p:cNvPr id="6" name="Shape 3"/>
            <p:cNvSpPr/>
            <p:nvPr/>
          </p:nvSpPr>
          <p:spPr>
            <a:xfrm>
              <a:off x="5233492" y="3877866"/>
              <a:ext cx="425252" cy="425252"/>
            </a:xfrm>
            <a:prstGeom prst="roundRect">
              <a:avLst>
                <a:gd name="adj" fmla="val 18669"/>
              </a:avLst>
            </a:prstGeom>
            <a:solidFill>
              <a:srgbClr val="D2DDF9"/>
            </a:solidFill>
            <a:ln w="7620">
              <a:solidFill>
                <a:srgbClr val="B8C3DF"/>
              </a:solidFill>
              <a:prstDash val="solid"/>
            </a:ln>
          </p:spPr>
        </p:sp>
        <p:sp>
          <p:nvSpPr>
            <p:cNvPr id="7" name="Text 4"/>
            <p:cNvSpPr/>
            <p:nvPr/>
          </p:nvSpPr>
          <p:spPr>
            <a:xfrm>
              <a:off x="5392936" y="3948708"/>
              <a:ext cx="106363" cy="28356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2208"/>
                </a:lnSpc>
              </a:pPr>
              <a:r>
                <a:rPr lang="en-US" sz="2208" dirty="0">
                  <a:solidFill>
                    <a:srgbClr val="404155"/>
                  </a:solidFill>
                  <a:latin typeface="Alexandria" pitchFamily="34" charset="0"/>
                  <a:ea typeface="Alexandria" pitchFamily="34" charset="-122"/>
                  <a:cs typeface="Alexandria" pitchFamily="34" charset="-120"/>
                </a:rPr>
                <a:t>1</a:t>
              </a:r>
              <a:endParaRPr lang="en-US" sz="2208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5847755" y="3877866"/>
              <a:ext cx="2362696" cy="29527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292"/>
                </a:lnSpc>
              </a:pPr>
              <a:r>
                <a:rPr lang="en-US" sz="1833" dirty="0">
                  <a:solidFill>
                    <a:srgbClr val="404155"/>
                  </a:solidFill>
                  <a:latin typeface="Alexandria" pitchFamily="34" charset="0"/>
                  <a:ea typeface="Alexandria" pitchFamily="34" charset="-122"/>
                  <a:cs typeface="Alexandria" pitchFamily="34" charset="-120"/>
                </a:rPr>
                <a:t>Simplicity</a:t>
              </a:r>
              <a:endParaRPr lang="en-US" sz="1833" dirty="0"/>
            </a:p>
          </p:txBody>
        </p:sp>
        <p:sp>
          <p:nvSpPr>
            <p:cNvPr id="9" name="Text 6"/>
            <p:cNvSpPr/>
            <p:nvPr/>
          </p:nvSpPr>
          <p:spPr>
            <a:xfrm>
              <a:off x="5847756" y="4286548"/>
              <a:ext cx="2439789" cy="30241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375"/>
                </a:lnSpc>
              </a:pPr>
              <a:r>
                <a:rPr lang="en-US" sz="1458" dirty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Keep it simple.</a:t>
              </a:r>
              <a:endParaRPr lang="en-US" sz="1458" dirty="0"/>
            </a:p>
          </p:txBody>
        </p:sp>
        <p:sp>
          <p:nvSpPr>
            <p:cNvPr id="10" name="Shape 7"/>
            <p:cNvSpPr/>
            <p:nvPr/>
          </p:nvSpPr>
          <p:spPr>
            <a:xfrm>
              <a:off x="8476556" y="3877866"/>
              <a:ext cx="425252" cy="425252"/>
            </a:xfrm>
            <a:prstGeom prst="roundRect">
              <a:avLst>
                <a:gd name="adj" fmla="val 18669"/>
              </a:avLst>
            </a:prstGeom>
            <a:solidFill>
              <a:srgbClr val="D2DDF9"/>
            </a:solidFill>
            <a:ln w="7620">
              <a:solidFill>
                <a:srgbClr val="B8C3DF"/>
              </a:solidFill>
              <a:prstDash val="solid"/>
            </a:ln>
          </p:spPr>
        </p:sp>
        <p:sp>
          <p:nvSpPr>
            <p:cNvPr id="11" name="Text 8"/>
            <p:cNvSpPr/>
            <p:nvPr/>
          </p:nvSpPr>
          <p:spPr>
            <a:xfrm>
              <a:off x="8606234" y="3948708"/>
              <a:ext cx="165893" cy="28356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2208"/>
                </a:lnSpc>
              </a:pPr>
              <a:r>
                <a:rPr lang="en-US" sz="2208" dirty="0">
                  <a:solidFill>
                    <a:srgbClr val="404155"/>
                  </a:solidFill>
                  <a:latin typeface="Alexandria" pitchFamily="34" charset="0"/>
                  <a:ea typeface="Alexandria" pitchFamily="34" charset="-122"/>
                  <a:cs typeface="Alexandria" pitchFamily="34" charset="-120"/>
                </a:rPr>
                <a:t>2</a:t>
              </a:r>
              <a:endParaRPr lang="en-US" sz="2208" dirty="0"/>
            </a:p>
          </p:txBody>
        </p:sp>
        <p:sp>
          <p:nvSpPr>
            <p:cNvPr id="12" name="Text 9"/>
            <p:cNvSpPr/>
            <p:nvPr/>
          </p:nvSpPr>
          <p:spPr>
            <a:xfrm>
              <a:off x="9090820" y="3877866"/>
              <a:ext cx="2362696" cy="29527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292"/>
                </a:lnSpc>
              </a:pPr>
              <a:r>
                <a:rPr lang="en-US" sz="1833" dirty="0">
                  <a:solidFill>
                    <a:srgbClr val="404155"/>
                  </a:solidFill>
                  <a:latin typeface="Alexandria" pitchFamily="34" charset="0"/>
                  <a:ea typeface="Alexandria" pitchFamily="34" charset="-122"/>
                  <a:cs typeface="Alexandria" pitchFamily="34" charset="-120"/>
                </a:rPr>
                <a:t>Consistency</a:t>
              </a:r>
              <a:endParaRPr lang="en-US" sz="1833" dirty="0"/>
            </a:p>
          </p:txBody>
        </p:sp>
        <p:sp>
          <p:nvSpPr>
            <p:cNvPr id="13" name="Text 10"/>
            <p:cNvSpPr/>
            <p:nvPr/>
          </p:nvSpPr>
          <p:spPr>
            <a:xfrm>
              <a:off x="9090820" y="4286548"/>
              <a:ext cx="2439789" cy="30241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375"/>
                </a:lnSpc>
              </a:pPr>
              <a:r>
                <a:rPr lang="en-US" sz="1458" dirty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Stay consistent.</a:t>
              </a:r>
              <a:endParaRPr lang="en-US" sz="1458" dirty="0"/>
            </a:p>
          </p:txBody>
        </p:sp>
        <p:sp>
          <p:nvSpPr>
            <p:cNvPr id="14" name="Shape 11"/>
            <p:cNvSpPr/>
            <p:nvPr/>
          </p:nvSpPr>
          <p:spPr>
            <a:xfrm>
              <a:off x="5233492" y="4990604"/>
              <a:ext cx="425252" cy="425252"/>
            </a:xfrm>
            <a:prstGeom prst="roundRect">
              <a:avLst>
                <a:gd name="adj" fmla="val 18669"/>
              </a:avLst>
            </a:prstGeom>
            <a:solidFill>
              <a:srgbClr val="D2DDF9"/>
            </a:solidFill>
            <a:ln w="7620">
              <a:solidFill>
                <a:srgbClr val="B8C3DF"/>
              </a:solidFill>
              <a:prstDash val="solid"/>
            </a:ln>
          </p:spPr>
        </p:sp>
        <p:sp>
          <p:nvSpPr>
            <p:cNvPr id="15" name="Text 12"/>
            <p:cNvSpPr/>
            <p:nvPr/>
          </p:nvSpPr>
          <p:spPr>
            <a:xfrm>
              <a:off x="5362575" y="5061446"/>
              <a:ext cx="166985" cy="28356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2208"/>
                </a:lnSpc>
              </a:pPr>
              <a:r>
                <a:rPr lang="en-US" sz="2208" dirty="0">
                  <a:solidFill>
                    <a:srgbClr val="404155"/>
                  </a:solidFill>
                  <a:latin typeface="Alexandria" pitchFamily="34" charset="0"/>
                  <a:ea typeface="Alexandria" pitchFamily="34" charset="-122"/>
                  <a:cs typeface="Alexandria" pitchFamily="34" charset="-120"/>
                </a:rPr>
                <a:t>3</a:t>
              </a:r>
              <a:endParaRPr lang="en-US" sz="2208" dirty="0"/>
            </a:p>
          </p:txBody>
        </p:sp>
        <p:sp>
          <p:nvSpPr>
            <p:cNvPr id="16" name="Text 13"/>
            <p:cNvSpPr/>
            <p:nvPr/>
          </p:nvSpPr>
          <p:spPr>
            <a:xfrm>
              <a:off x="5847755" y="4990604"/>
              <a:ext cx="2362696" cy="29527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292"/>
                </a:lnSpc>
              </a:pPr>
              <a:r>
                <a:rPr lang="en-US" sz="1833" dirty="0">
                  <a:solidFill>
                    <a:srgbClr val="404155"/>
                  </a:solidFill>
                  <a:latin typeface="Alexandria" pitchFamily="34" charset="0"/>
                  <a:ea typeface="Alexandria" pitchFamily="34" charset="-122"/>
                  <a:cs typeface="Alexandria" pitchFamily="34" charset="-120"/>
                </a:rPr>
                <a:t>Accessibility</a:t>
              </a:r>
              <a:endParaRPr lang="en-US" sz="1833" dirty="0"/>
            </a:p>
          </p:txBody>
        </p:sp>
        <p:sp>
          <p:nvSpPr>
            <p:cNvPr id="17" name="Text 14"/>
            <p:cNvSpPr/>
            <p:nvPr/>
          </p:nvSpPr>
          <p:spPr>
            <a:xfrm>
              <a:off x="5847756" y="5399286"/>
              <a:ext cx="5682754" cy="30241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375"/>
                </a:lnSpc>
              </a:pPr>
              <a:r>
                <a:rPr lang="en-US" sz="1458" dirty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Ensure it's accessible.</a:t>
              </a:r>
              <a:endParaRPr lang="en-US" sz="1458" dirty="0"/>
            </a:p>
          </p:txBody>
        </p:sp>
      </p:grp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AADC53CC-02A7-4716-B3F3-4B702E3004C0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2DFA65-877E-4652-AC33-01BD3FE29ED2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0ACA6C3-F2FA-4894-85C1-9FA60510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6922BA5-6683-4195-97C3-F3D2A0BB1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26626" y="-5026319"/>
            <a:ext cx="2138900" cy="12191541"/>
          </a:xfrm>
          <a:custGeom>
            <a:avLst/>
            <a:gdLst>
              <a:gd name="connsiteX0" fmla="*/ 0 w 2382867"/>
              <a:gd name="connsiteY0" fmla="*/ 12191541 h 12191541"/>
              <a:gd name="connsiteX1" fmla="*/ 0 w 2382867"/>
              <a:gd name="connsiteY1" fmla="*/ 0 h 12191541"/>
              <a:gd name="connsiteX2" fmla="*/ 1758230 w 2382867"/>
              <a:gd name="connsiteY2" fmla="*/ 0 h 12191541"/>
              <a:gd name="connsiteX3" fmla="*/ 1849759 w 2382867"/>
              <a:gd name="connsiteY3" fmla="*/ 405062 h 12191541"/>
              <a:gd name="connsiteX4" fmla="*/ 2382867 w 2382867"/>
              <a:gd name="connsiteY4" fmla="*/ 6524518 h 12191541"/>
              <a:gd name="connsiteX5" fmla="*/ 1334945 w 2382867"/>
              <a:gd name="connsiteY5" fmla="*/ 12017007 h 12191541"/>
              <a:gd name="connsiteX6" fmla="*/ 1268170 w 2382867"/>
              <a:gd name="connsiteY6" fmla="*/ 12191541 h 1219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867" h="12191541">
                <a:moveTo>
                  <a:pt x="0" y="12191541"/>
                </a:moveTo>
                <a:lnTo>
                  <a:pt x="0" y="0"/>
                </a:lnTo>
                <a:lnTo>
                  <a:pt x="1758230" y="0"/>
                </a:lnTo>
                <a:lnTo>
                  <a:pt x="1849759" y="405062"/>
                </a:lnTo>
                <a:cubicBezTo>
                  <a:pt x="2196195" y="2048010"/>
                  <a:pt x="2382867" y="4186399"/>
                  <a:pt x="2382867" y="6524518"/>
                </a:cubicBezTo>
                <a:cubicBezTo>
                  <a:pt x="2382867" y="9147937"/>
                  <a:pt x="1893395" y="10555417"/>
                  <a:pt x="1334945" y="12017007"/>
                </a:cubicBezTo>
                <a:lnTo>
                  <a:pt x="1268170" y="12191541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59169C9-0DBE-4B66-9C16-22A64324A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27211" y="-4339476"/>
            <a:ext cx="1137882" cy="12191694"/>
          </a:xfrm>
          <a:custGeom>
            <a:avLst/>
            <a:gdLst>
              <a:gd name="connsiteX0" fmla="*/ 0 w 1240954"/>
              <a:gd name="connsiteY0" fmla="*/ 12191694 h 12191694"/>
              <a:gd name="connsiteX1" fmla="*/ 72823 w 1240954"/>
              <a:gd name="connsiteY1" fmla="*/ 12017158 h 12191694"/>
              <a:gd name="connsiteX2" fmla="*/ 1215669 w 1240954"/>
              <a:gd name="connsiteY2" fmla="*/ 6524669 h 12191694"/>
              <a:gd name="connsiteX3" fmla="*/ 634271 w 1240954"/>
              <a:gd name="connsiteY3" fmla="*/ 405211 h 12191694"/>
              <a:gd name="connsiteX4" fmla="*/ 534414 w 1240954"/>
              <a:gd name="connsiteY4" fmla="*/ 0 h 12191694"/>
              <a:gd name="connsiteX5" fmla="*/ 559698 w 1240954"/>
              <a:gd name="connsiteY5" fmla="*/ 0 h 12191694"/>
              <a:gd name="connsiteX6" fmla="*/ 659555 w 1240954"/>
              <a:gd name="connsiteY6" fmla="*/ 405211 h 12191694"/>
              <a:gd name="connsiteX7" fmla="*/ 1240954 w 1240954"/>
              <a:gd name="connsiteY7" fmla="*/ 6524669 h 12191694"/>
              <a:gd name="connsiteX8" fmla="*/ 98108 w 1240954"/>
              <a:gd name="connsiteY8" fmla="*/ 12017158 h 12191694"/>
              <a:gd name="connsiteX9" fmla="*/ 25285 w 1240954"/>
              <a:gd name="connsiteY9" fmla="*/ 12191694 h 1219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0954" h="12191694">
                <a:moveTo>
                  <a:pt x="0" y="12191694"/>
                </a:moveTo>
                <a:lnTo>
                  <a:pt x="72823" y="12017158"/>
                </a:lnTo>
                <a:cubicBezTo>
                  <a:pt x="681859" y="10555569"/>
                  <a:pt x="1215669" y="9148088"/>
                  <a:pt x="1215669" y="6524669"/>
                </a:cubicBezTo>
                <a:cubicBezTo>
                  <a:pt x="1215670" y="4186551"/>
                  <a:pt x="1012087" y="2048160"/>
                  <a:pt x="634271" y="405211"/>
                </a:cubicBezTo>
                <a:lnTo>
                  <a:pt x="534414" y="0"/>
                </a:lnTo>
                <a:lnTo>
                  <a:pt x="559698" y="0"/>
                </a:lnTo>
                <a:lnTo>
                  <a:pt x="659555" y="405211"/>
                </a:lnTo>
                <a:cubicBezTo>
                  <a:pt x="1037372" y="2048160"/>
                  <a:pt x="1240954" y="4186551"/>
                  <a:pt x="1240954" y="6524669"/>
                </a:cubicBezTo>
                <a:cubicBezTo>
                  <a:pt x="1240954" y="9148088"/>
                  <a:pt x="707144" y="10555569"/>
                  <a:pt x="98108" y="12017158"/>
                </a:cubicBezTo>
                <a:lnTo>
                  <a:pt x="25285" y="121916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8C7C25-BB5F-8914-7D2A-3D969508B1D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17944" y="543687"/>
            <a:ext cx="9756112" cy="1046868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Learning Outcomes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0457BB4-CED7-4065-8959-D6B51491B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90529" y="-4583452"/>
            <a:ext cx="1011248" cy="12191695"/>
          </a:xfrm>
          <a:custGeom>
            <a:avLst/>
            <a:gdLst>
              <a:gd name="connsiteX0" fmla="*/ 0 w 1102849"/>
              <a:gd name="connsiteY0" fmla="*/ 12191695 h 12191695"/>
              <a:gd name="connsiteX1" fmla="*/ 65312 w 1102849"/>
              <a:gd name="connsiteY1" fmla="*/ 12017158 h 12191695"/>
              <a:gd name="connsiteX2" fmla="*/ 1090278 w 1102849"/>
              <a:gd name="connsiteY2" fmla="*/ 6524670 h 12191695"/>
              <a:gd name="connsiteX3" fmla="*/ 568848 w 1102849"/>
              <a:gd name="connsiteY3" fmla="*/ 405211 h 12191695"/>
              <a:gd name="connsiteX4" fmla="*/ 479291 w 1102849"/>
              <a:gd name="connsiteY4" fmla="*/ 0 h 12191695"/>
              <a:gd name="connsiteX5" fmla="*/ 491862 w 1102849"/>
              <a:gd name="connsiteY5" fmla="*/ 0 h 12191695"/>
              <a:gd name="connsiteX6" fmla="*/ 581419 w 1102849"/>
              <a:gd name="connsiteY6" fmla="*/ 405211 h 12191695"/>
              <a:gd name="connsiteX7" fmla="*/ 1102849 w 1102849"/>
              <a:gd name="connsiteY7" fmla="*/ 6524670 h 12191695"/>
              <a:gd name="connsiteX8" fmla="*/ 77883 w 1102849"/>
              <a:gd name="connsiteY8" fmla="*/ 12017158 h 12191695"/>
              <a:gd name="connsiteX9" fmla="*/ 12571 w 1102849"/>
              <a:gd name="connsiteY9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849" h="12191695">
                <a:moveTo>
                  <a:pt x="0" y="12191695"/>
                </a:moveTo>
                <a:lnTo>
                  <a:pt x="65312" y="12017158"/>
                </a:lnTo>
                <a:cubicBezTo>
                  <a:pt x="611528" y="10555569"/>
                  <a:pt x="1090278" y="9148088"/>
                  <a:pt x="1090278" y="6524670"/>
                </a:cubicBezTo>
                <a:cubicBezTo>
                  <a:pt x="1090278" y="4186551"/>
                  <a:pt x="907694" y="2048159"/>
                  <a:pt x="568848" y="405211"/>
                </a:cubicBezTo>
                <a:lnTo>
                  <a:pt x="479291" y="0"/>
                </a:lnTo>
                <a:lnTo>
                  <a:pt x="491862" y="0"/>
                </a:lnTo>
                <a:lnTo>
                  <a:pt x="581419" y="405211"/>
                </a:lnTo>
                <a:cubicBezTo>
                  <a:pt x="920265" y="2048159"/>
                  <a:pt x="1102849" y="4186551"/>
                  <a:pt x="1102849" y="6524670"/>
                </a:cubicBezTo>
                <a:cubicBezTo>
                  <a:pt x="1102849" y="9148088"/>
                  <a:pt x="624099" y="10555569"/>
                  <a:pt x="77883" y="12017158"/>
                </a:cubicBezTo>
                <a:lnTo>
                  <a:pt x="12571" y="1219169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E77A4763-3137-E758-DB73-9CF5CDA6F201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639535917"/>
              </p:ext>
            </p:extLst>
          </p:nvPr>
        </p:nvGraphicFramePr>
        <p:xfrm>
          <a:off x="1711171" y="2561608"/>
          <a:ext cx="8769350" cy="3289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7242870F-206F-7198-7317-1CA9E7E387E5}"/>
              </a:ext>
            </a:extLst>
          </p:cNvPr>
          <p:cNvGrpSpPr/>
          <p:nvPr/>
        </p:nvGrpSpPr>
        <p:grpSpPr>
          <a:xfrm>
            <a:off x="0" y="6492875"/>
            <a:ext cx="12092004" cy="394346"/>
            <a:chOff x="0" y="6485363"/>
            <a:chExt cx="12092004" cy="39434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1432295-9E7A-938A-A17B-8B9CFB8C9179}"/>
                </a:ext>
              </a:extLst>
            </p:cNvPr>
            <p:cNvSpPr/>
            <p:nvPr/>
          </p:nvSpPr>
          <p:spPr>
            <a:xfrm>
              <a:off x="0" y="6495662"/>
              <a:ext cx="10645439" cy="384047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3" descr="Daffodil International University Logo PNG Vector (EPS) Free Download">
              <a:extLst>
                <a:ext uri="{FF2B5EF4-FFF2-40B4-BE49-F238E27FC236}">
                  <a16:creationId xmlns:a16="http://schemas.microsoft.com/office/drawing/2014/main" id="{BD0AE985-91ED-E308-9775-A184E8714C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45129" y="6485363"/>
              <a:ext cx="1346875" cy="372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1A3079-65E0-961A-2A64-6D19B0BC60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DFA65-877E-4652-AC33-01BD3FE29ED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6490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51A08AC-F796-409C-AD97-8B476289E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1B312B-4E9A-405C-9CE8-103254380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0853745" cy="6858000"/>
            <a:chOff x="-1" y="0"/>
            <a:chExt cx="10934058" cy="6858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27ED404-4912-4C80-B5EB-98E67EB26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0"/>
              <a:ext cx="10515600" cy="6858000"/>
            </a:xfrm>
            <a:custGeom>
              <a:avLst/>
              <a:gdLst>
                <a:gd name="connsiteX0" fmla="*/ 0 w 10515600"/>
                <a:gd name="connsiteY0" fmla="*/ 0 h 6858000"/>
                <a:gd name="connsiteX1" fmla="*/ 3039549 w 10515600"/>
                <a:gd name="connsiteY1" fmla="*/ 0 h 6858000"/>
                <a:gd name="connsiteX2" fmla="*/ 3387573 w 10515600"/>
                <a:gd name="connsiteY2" fmla="*/ 0 h 6858000"/>
                <a:gd name="connsiteX3" fmla="*/ 3678072 w 10515600"/>
                <a:gd name="connsiteY3" fmla="*/ 0 h 6858000"/>
                <a:gd name="connsiteX4" fmla="*/ 3721524 w 10515600"/>
                <a:gd name="connsiteY4" fmla="*/ 0 h 6858000"/>
                <a:gd name="connsiteX5" fmla="*/ 4595394 w 10515600"/>
                <a:gd name="connsiteY5" fmla="*/ 0 h 6858000"/>
                <a:gd name="connsiteX6" fmla="*/ 4607603 w 10515600"/>
                <a:gd name="connsiteY6" fmla="*/ 0 h 6858000"/>
                <a:gd name="connsiteX7" fmla="*/ 4733044 w 10515600"/>
                <a:gd name="connsiteY7" fmla="*/ 0 h 6858000"/>
                <a:gd name="connsiteX8" fmla="*/ 6226185 w 10515600"/>
                <a:gd name="connsiteY8" fmla="*/ 0 h 6858000"/>
                <a:gd name="connsiteX9" fmla="*/ 8892577 w 10515600"/>
                <a:gd name="connsiteY9" fmla="*/ 0 h 6858000"/>
                <a:gd name="connsiteX10" fmla="*/ 8914701 w 10515600"/>
                <a:gd name="connsiteY10" fmla="*/ 14997 h 6858000"/>
                <a:gd name="connsiteX11" fmla="*/ 10515600 w 10515600"/>
                <a:gd name="connsiteY11" fmla="*/ 3621656 h 6858000"/>
                <a:gd name="connsiteX12" fmla="*/ 8641250 w 10515600"/>
                <a:gd name="connsiteY12" fmla="*/ 6374814 h 6858000"/>
                <a:gd name="connsiteX13" fmla="*/ 8124602 w 10515600"/>
                <a:gd name="connsiteY13" fmla="*/ 6780599 h 6858000"/>
                <a:gd name="connsiteX14" fmla="*/ 8012846 w 10515600"/>
                <a:gd name="connsiteY14" fmla="*/ 6858000 h 6858000"/>
                <a:gd name="connsiteX15" fmla="*/ 6226185 w 10515600"/>
                <a:gd name="connsiteY15" fmla="*/ 6858000 h 6858000"/>
                <a:gd name="connsiteX16" fmla="*/ 4607603 w 10515600"/>
                <a:gd name="connsiteY16" fmla="*/ 6858000 h 6858000"/>
                <a:gd name="connsiteX17" fmla="*/ 4595394 w 10515600"/>
                <a:gd name="connsiteY17" fmla="*/ 6858000 h 6858000"/>
                <a:gd name="connsiteX18" fmla="*/ 4424650 w 10515600"/>
                <a:gd name="connsiteY18" fmla="*/ 6858000 h 6858000"/>
                <a:gd name="connsiteX19" fmla="*/ 3721524 w 10515600"/>
                <a:gd name="connsiteY19" fmla="*/ 6858000 h 6858000"/>
                <a:gd name="connsiteX20" fmla="*/ 3678072 w 10515600"/>
                <a:gd name="connsiteY20" fmla="*/ 6858000 h 6858000"/>
                <a:gd name="connsiteX21" fmla="*/ 3387573 w 10515600"/>
                <a:gd name="connsiteY21" fmla="*/ 6858000 h 6858000"/>
                <a:gd name="connsiteX22" fmla="*/ 3039549 w 10515600"/>
                <a:gd name="connsiteY22" fmla="*/ 6858000 h 6858000"/>
                <a:gd name="connsiteX23" fmla="*/ 0 w 10515600"/>
                <a:gd name="connsiteY2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15600" h="6858000">
                  <a:moveTo>
                    <a:pt x="0" y="0"/>
                  </a:moveTo>
                  <a:lnTo>
                    <a:pt x="3039549" y="0"/>
                  </a:lnTo>
                  <a:lnTo>
                    <a:pt x="3387573" y="0"/>
                  </a:lnTo>
                  <a:lnTo>
                    <a:pt x="3678072" y="0"/>
                  </a:lnTo>
                  <a:lnTo>
                    <a:pt x="3721524" y="0"/>
                  </a:lnTo>
                  <a:lnTo>
                    <a:pt x="4595394" y="0"/>
                  </a:lnTo>
                  <a:lnTo>
                    <a:pt x="4607603" y="0"/>
                  </a:lnTo>
                  <a:lnTo>
                    <a:pt x="4733044" y="0"/>
                  </a:lnTo>
                  <a:lnTo>
                    <a:pt x="6226185" y="0"/>
                  </a:lnTo>
                  <a:lnTo>
                    <a:pt x="8892577" y="0"/>
                  </a:lnTo>
                  <a:lnTo>
                    <a:pt x="8914701" y="14997"/>
                  </a:lnTo>
                  <a:cubicBezTo>
                    <a:pt x="9941864" y="754641"/>
                    <a:pt x="10515600" y="2093192"/>
                    <a:pt x="10515600" y="3621656"/>
                  </a:cubicBezTo>
                  <a:cubicBezTo>
                    <a:pt x="10515600" y="4969131"/>
                    <a:pt x="9586875" y="5602839"/>
                    <a:pt x="8641250" y="6374814"/>
                  </a:cubicBezTo>
                  <a:cubicBezTo>
                    <a:pt x="8469047" y="6515397"/>
                    <a:pt x="8298420" y="6653108"/>
                    <a:pt x="8124602" y="6780599"/>
                  </a:cubicBezTo>
                  <a:lnTo>
                    <a:pt x="8012846" y="6858000"/>
                  </a:lnTo>
                  <a:lnTo>
                    <a:pt x="6226185" y="6858000"/>
                  </a:lnTo>
                  <a:lnTo>
                    <a:pt x="4607603" y="6858000"/>
                  </a:lnTo>
                  <a:lnTo>
                    <a:pt x="4595394" y="6858000"/>
                  </a:lnTo>
                  <a:lnTo>
                    <a:pt x="4424650" y="6858000"/>
                  </a:lnTo>
                  <a:lnTo>
                    <a:pt x="3721524" y="6858000"/>
                  </a:lnTo>
                  <a:lnTo>
                    <a:pt x="3678072" y="6858000"/>
                  </a:lnTo>
                  <a:lnTo>
                    <a:pt x="3387573" y="6858000"/>
                  </a:lnTo>
                  <a:lnTo>
                    <a:pt x="303954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E58012C-4DA3-4ED3-9500-41F9AF60B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0433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9AC73F7-22BD-4C46-B368-3F03B8478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8432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5C99F96-8984-456F-BD66-5C019A651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308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4" name="Text 0">
            <a:extLst>
              <a:ext uri="{FF2B5EF4-FFF2-40B4-BE49-F238E27FC236}">
                <a16:creationId xmlns:a16="http://schemas.microsoft.com/office/drawing/2014/main" id="{9F44EB4E-38EA-541F-3CAE-7D1C624C383C}"/>
              </a:ext>
            </a:extLst>
          </p:cNvPr>
          <p:cNvSpPr/>
          <p:nvPr/>
        </p:nvSpPr>
        <p:spPr>
          <a:xfrm>
            <a:off x="217790" y="416695"/>
            <a:ext cx="7971592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3600" b="1" kern="0" spc="-44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Mobile App Activity Lifecycle: A Deep Dive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E898E07-31C7-2AC7-768C-EF28B42BA708}"/>
              </a:ext>
            </a:extLst>
          </p:cNvPr>
          <p:cNvGrpSpPr/>
          <p:nvPr/>
        </p:nvGrpSpPr>
        <p:grpSpPr>
          <a:xfrm>
            <a:off x="100239" y="2284237"/>
            <a:ext cx="12091761" cy="2349461"/>
            <a:chOff x="863798" y="5157311"/>
            <a:chExt cx="12902684" cy="2349461"/>
          </a:xfrm>
        </p:grpSpPr>
        <p:sp>
          <p:nvSpPr>
            <p:cNvPr id="23" name="Shape 1">
              <a:extLst>
                <a:ext uri="{FF2B5EF4-FFF2-40B4-BE49-F238E27FC236}">
                  <a16:creationId xmlns:a16="http://schemas.microsoft.com/office/drawing/2014/main" id="{37D6439B-AD34-5597-2D85-2E86EED304F5}"/>
                </a:ext>
              </a:extLst>
            </p:cNvPr>
            <p:cNvSpPr/>
            <p:nvPr/>
          </p:nvSpPr>
          <p:spPr>
            <a:xfrm>
              <a:off x="863798" y="5157311"/>
              <a:ext cx="555308" cy="555308"/>
            </a:xfrm>
            <a:prstGeom prst="roundRect">
              <a:avLst>
                <a:gd name="adj" fmla="val 6667"/>
              </a:avLst>
            </a:prstGeom>
            <a:solidFill>
              <a:srgbClr val="F2EEEE"/>
            </a:solidFill>
            <a:ln/>
          </p:spPr>
        </p:sp>
        <p:sp>
          <p:nvSpPr>
            <p:cNvPr id="24" name="Text 2">
              <a:extLst>
                <a:ext uri="{FF2B5EF4-FFF2-40B4-BE49-F238E27FC236}">
                  <a16:creationId xmlns:a16="http://schemas.microsoft.com/office/drawing/2014/main" id="{889B67A6-5142-FC12-1A6D-D82E7FF3913F}"/>
                </a:ext>
              </a:extLst>
            </p:cNvPr>
            <p:cNvSpPr/>
            <p:nvPr/>
          </p:nvSpPr>
          <p:spPr>
            <a:xfrm>
              <a:off x="1077158" y="5266611"/>
              <a:ext cx="128588" cy="33659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000" b="1" kern="0" spc="-27" dirty="0">
                  <a:solidFill>
                    <a:srgbClr val="3D3838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1</a:t>
              </a:r>
              <a:endParaRPr lang="en-US" sz="2000" dirty="0"/>
            </a:p>
          </p:txBody>
        </p:sp>
        <p:sp>
          <p:nvSpPr>
            <p:cNvPr id="25" name="Text 3">
              <a:extLst>
                <a:ext uri="{FF2B5EF4-FFF2-40B4-BE49-F238E27FC236}">
                  <a16:creationId xmlns:a16="http://schemas.microsoft.com/office/drawing/2014/main" id="{F79EDC14-DC5D-6CB6-3954-8D3D21701EB6}"/>
                </a:ext>
              </a:extLst>
            </p:cNvPr>
            <p:cNvSpPr/>
            <p:nvPr/>
          </p:nvSpPr>
          <p:spPr>
            <a:xfrm>
              <a:off x="1665923" y="5157311"/>
              <a:ext cx="2804874" cy="35063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1400" b="1" kern="0" spc="-22" dirty="0">
                  <a:solidFill>
                    <a:srgbClr val="3D3838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Understanding States</a:t>
              </a:r>
            </a:p>
          </p:txBody>
        </p:sp>
        <p:sp>
          <p:nvSpPr>
            <p:cNvPr id="26" name="Text 4">
              <a:extLst>
                <a:ext uri="{FF2B5EF4-FFF2-40B4-BE49-F238E27FC236}">
                  <a16:creationId xmlns:a16="http://schemas.microsoft.com/office/drawing/2014/main" id="{619FC601-1F7A-8FDA-D937-D99383689514}"/>
                </a:ext>
              </a:extLst>
            </p:cNvPr>
            <p:cNvSpPr/>
            <p:nvPr/>
          </p:nvSpPr>
          <p:spPr>
            <a:xfrm>
              <a:off x="1665923" y="5655945"/>
              <a:ext cx="3334226" cy="185082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600" dirty="0">
                  <a:solidFill>
                    <a:srgbClr val="49495A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en Sans" pitchFamily="34" charset="-120"/>
                </a:rPr>
                <a:t>Mobile apps go through different states. These include running, paused, and stopped.</a:t>
              </a:r>
              <a:endParaRPr lang="en-US" sz="16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27" name="Shape 5">
              <a:extLst>
                <a:ext uri="{FF2B5EF4-FFF2-40B4-BE49-F238E27FC236}">
                  <a16:creationId xmlns:a16="http://schemas.microsoft.com/office/drawing/2014/main" id="{2A8557F2-8CE6-57D7-0739-5732C6E2107B}"/>
                </a:ext>
              </a:extLst>
            </p:cNvPr>
            <p:cNvSpPr/>
            <p:nvPr/>
          </p:nvSpPr>
          <p:spPr>
            <a:xfrm>
              <a:off x="5246965" y="5157311"/>
              <a:ext cx="555308" cy="555308"/>
            </a:xfrm>
            <a:prstGeom prst="roundRect">
              <a:avLst>
                <a:gd name="adj" fmla="val 6667"/>
              </a:avLst>
            </a:prstGeom>
            <a:solidFill>
              <a:srgbClr val="F2EEEE"/>
            </a:solidFill>
            <a:ln/>
          </p:spPr>
        </p:sp>
        <p:sp>
          <p:nvSpPr>
            <p:cNvPr id="28" name="Text 6">
              <a:extLst>
                <a:ext uri="{FF2B5EF4-FFF2-40B4-BE49-F238E27FC236}">
                  <a16:creationId xmlns:a16="http://schemas.microsoft.com/office/drawing/2014/main" id="{26BBC1DD-A71D-D9E5-8B89-2003547FD15A}"/>
                </a:ext>
              </a:extLst>
            </p:cNvPr>
            <p:cNvSpPr/>
            <p:nvPr/>
          </p:nvSpPr>
          <p:spPr>
            <a:xfrm>
              <a:off x="5426988" y="5266611"/>
              <a:ext cx="195263" cy="33659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000" b="1" kern="0" spc="-27" dirty="0">
                  <a:solidFill>
                    <a:srgbClr val="3D3838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2</a:t>
              </a:r>
              <a:endParaRPr lang="en-US" sz="2000" dirty="0"/>
            </a:p>
          </p:txBody>
        </p:sp>
        <p:sp>
          <p:nvSpPr>
            <p:cNvPr id="29" name="Text 7">
              <a:extLst>
                <a:ext uri="{FF2B5EF4-FFF2-40B4-BE49-F238E27FC236}">
                  <a16:creationId xmlns:a16="http://schemas.microsoft.com/office/drawing/2014/main" id="{C2DE11DA-089E-2947-6683-0A687261DDF4}"/>
                </a:ext>
              </a:extLst>
            </p:cNvPr>
            <p:cNvSpPr/>
            <p:nvPr/>
          </p:nvSpPr>
          <p:spPr>
            <a:xfrm>
              <a:off x="6049089" y="5157311"/>
              <a:ext cx="2804874" cy="35063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1400" b="1" kern="0" spc="-22" dirty="0">
                  <a:solidFill>
                    <a:srgbClr val="3D3838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Lifecycle Methods</a:t>
              </a:r>
            </a:p>
          </p:txBody>
        </p:sp>
        <p:sp>
          <p:nvSpPr>
            <p:cNvPr id="30" name="Text 8">
              <a:extLst>
                <a:ext uri="{FF2B5EF4-FFF2-40B4-BE49-F238E27FC236}">
                  <a16:creationId xmlns:a16="http://schemas.microsoft.com/office/drawing/2014/main" id="{39AB198B-B096-1F8C-F489-41D2CC991CDD}"/>
                </a:ext>
              </a:extLst>
            </p:cNvPr>
            <p:cNvSpPr/>
            <p:nvPr/>
          </p:nvSpPr>
          <p:spPr>
            <a:xfrm>
              <a:off x="6049089" y="5655945"/>
              <a:ext cx="3334226" cy="148066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900"/>
                </a:lnSpc>
                <a:buNone/>
              </a:pPr>
              <a:r>
                <a:rPr lang="en-US" sz="1600" dirty="0">
                  <a:solidFill>
                    <a:srgbClr val="3D3838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Lifecycle methods manage transitions. These ensure smooth operation.</a:t>
              </a:r>
            </a:p>
          </p:txBody>
        </p:sp>
        <p:sp>
          <p:nvSpPr>
            <p:cNvPr id="31" name="Shape 9">
              <a:extLst>
                <a:ext uri="{FF2B5EF4-FFF2-40B4-BE49-F238E27FC236}">
                  <a16:creationId xmlns:a16="http://schemas.microsoft.com/office/drawing/2014/main" id="{462883FC-1972-E6F2-02FC-14184150354A}"/>
                </a:ext>
              </a:extLst>
            </p:cNvPr>
            <p:cNvSpPr/>
            <p:nvPr/>
          </p:nvSpPr>
          <p:spPr>
            <a:xfrm>
              <a:off x="9630132" y="5157311"/>
              <a:ext cx="555308" cy="555308"/>
            </a:xfrm>
            <a:prstGeom prst="roundRect">
              <a:avLst>
                <a:gd name="adj" fmla="val 6667"/>
              </a:avLst>
            </a:prstGeom>
            <a:solidFill>
              <a:srgbClr val="F2EEEE"/>
            </a:solidFill>
            <a:ln/>
          </p:spPr>
        </p:sp>
        <p:sp>
          <p:nvSpPr>
            <p:cNvPr id="32" name="Text 10">
              <a:extLst>
                <a:ext uri="{FF2B5EF4-FFF2-40B4-BE49-F238E27FC236}">
                  <a16:creationId xmlns:a16="http://schemas.microsoft.com/office/drawing/2014/main" id="{084415E2-696A-01E9-9ED5-6703271BEADD}"/>
                </a:ext>
              </a:extLst>
            </p:cNvPr>
            <p:cNvSpPr/>
            <p:nvPr/>
          </p:nvSpPr>
          <p:spPr>
            <a:xfrm>
              <a:off x="9809798" y="5266611"/>
              <a:ext cx="195858" cy="33659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000" b="1" kern="0" spc="-27" dirty="0">
                  <a:solidFill>
                    <a:srgbClr val="3D3838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3</a:t>
              </a:r>
              <a:endParaRPr lang="en-US" sz="2000" dirty="0"/>
            </a:p>
          </p:txBody>
        </p:sp>
        <p:sp>
          <p:nvSpPr>
            <p:cNvPr id="33" name="Text 11">
              <a:extLst>
                <a:ext uri="{FF2B5EF4-FFF2-40B4-BE49-F238E27FC236}">
                  <a16:creationId xmlns:a16="http://schemas.microsoft.com/office/drawing/2014/main" id="{7F6A6E00-B088-241D-9FCC-B0D7BBF709EB}"/>
                </a:ext>
              </a:extLst>
            </p:cNvPr>
            <p:cNvSpPr/>
            <p:nvPr/>
          </p:nvSpPr>
          <p:spPr>
            <a:xfrm>
              <a:off x="10432256" y="5157311"/>
              <a:ext cx="3334226" cy="70127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1400" b="1" kern="0" spc="-22" dirty="0">
                  <a:solidFill>
                    <a:srgbClr val="3D3838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Resource Management</a:t>
              </a:r>
            </a:p>
          </p:txBody>
        </p:sp>
        <p:sp>
          <p:nvSpPr>
            <p:cNvPr id="34" name="Text 12">
              <a:extLst>
                <a:ext uri="{FF2B5EF4-FFF2-40B4-BE49-F238E27FC236}">
                  <a16:creationId xmlns:a16="http://schemas.microsoft.com/office/drawing/2014/main" id="{796A6E32-6AAD-8C39-2A5D-03D6735D4BC1}"/>
                </a:ext>
              </a:extLst>
            </p:cNvPr>
            <p:cNvSpPr/>
            <p:nvPr/>
          </p:nvSpPr>
          <p:spPr>
            <a:xfrm>
              <a:off x="10424699" y="5568103"/>
              <a:ext cx="3139424" cy="148066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900"/>
                </a:lnSpc>
                <a:buNone/>
              </a:pPr>
              <a:r>
                <a:rPr lang="en-US" sz="1600" dirty="0">
                  <a:solidFill>
                    <a:srgbClr val="3D3838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Proper handling avoids crashes. Effective lifecycle management saves resources.</a:t>
              </a:r>
            </a:p>
          </p:txBody>
        </p:sp>
      </p:grp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4C4EFAC7-292E-0BD7-3B79-837D0FFFD6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DFA65-877E-4652-AC33-01BD3FE29ED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9809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34FB0B45-077D-41A6-ABA3-C6780FEB6CA9}"/>
              </a:ext>
            </a:extLst>
          </p:cNvPr>
          <p:cNvGrpSpPr/>
          <p:nvPr/>
        </p:nvGrpSpPr>
        <p:grpSpPr>
          <a:xfrm>
            <a:off x="-29568" y="-2497"/>
            <a:ext cx="12221568" cy="6863474"/>
            <a:chOff x="-29568" y="-2497"/>
            <a:chExt cx="12221568" cy="686347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3C915AD-45B5-41AE-B8A7-4D201F7A29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63" t="21528" r="9063" b="12073"/>
            <a:stretch/>
          </p:blipFill>
          <p:spPr>
            <a:xfrm>
              <a:off x="-29568" y="-2497"/>
              <a:ext cx="12221568" cy="6860497"/>
            </a:xfrm>
            <a:prstGeom prst="rect">
              <a:avLst/>
            </a:prstGeom>
          </p:spPr>
        </p:pic>
        <p:pic>
          <p:nvPicPr>
            <p:cNvPr id="2" name="Image 0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4572000" cy="6860977"/>
            </a:xfrm>
            <a:prstGeom prst="rect">
              <a:avLst/>
            </a:prstGeom>
          </p:spPr>
        </p:pic>
        <p:sp>
          <p:nvSpPr>
            <p:cNvPr id="3" name="Text 0"/>
            <p:cNvSpPr/>
            <p:nvPr/>
          </p:nvSpPr>
          <p:spPr>
            <a:xfrm>
              <a:off x="5138044" y="444699"/>
              <a:ext cx="6487914" cy="151596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3958"/>
                </a:lnSpc>
              </a:pPr>
              <a:r>
                <a:rPr lang="en-US" sz="3167" dirty="0">
                  <a:latin typeface="Libre Baskerville" pitchFamily="34" charset="0"/>
                  <a:ea typeface="Libre Baskerville" pitchFamily="34" charset="-122"/>
                  <a:cs typeface="Libre Baskerville" pitchFamily="34" charset="-120"/>
                </a:rPr>
                <a:t>States of Activity: Creation, Pausing, Resuming, and Destruction</a:t>
              </a:r>
              <a:endParaRPr lang="en-US" sz="3167" dirty="0"/>
            </a:p>
          </p:txBody>
        </p:sp>
        <p:sp>
          <p:nvSpPr>
            <p:cNvPr id="4" name="Shape 1"/>
            <p:cNvSpPr/>
            <p:nvPr/>
          </p:nvSpPr>
          <p:spPr>
            <a:xfrm>
              <a:off x="5371108" y="2203252"/>
              <a:ext cx="19050" cy="4213027"/>
            </a:xfrm>
            <a:prstGeom prst="roundRect">
              <a:avLst>
                <a:gd name="adj" fmla="val 127344"/>
              </a:avLst>
            </a:prstGeom>
            <a:solidFill>
              <a:srgbClr val="D0CED9"/>
            </a:solidFill>
            <a:ln/>
          </p:spPr>
        </p:sp>
        <p:sp>
          <p:nvSpPr>
            <p:cNvPr id="5" name="Shape 2"/>
            <p:cNvSpPr/>
            <p:nvPr/>
          </p:nvSpPr>
          <p:spPr>
            <a:xfrm>
              <a:off x="5543500" y="2557463"/>
              <a:ext cx="566043" cy="19050"/>
            </a:xfrm>
            <a:prstGeom prst="roundRect">
              <a:avLst>
                <a:gd name="adj" fmla="val 127344"/>
              </a:avLst>
            </a:prstGeom>
            <a:solidFill>
              <a:srgbClr val="D0CED9"/>
            </a:solidFill>
            <a:ln/>
          </p:spPr>
        </p:sp>
        <p:sp>
          <p:nvSpPr>
            <p:cNvPr id="6" name="Shape 3"/>
            <p:cNvSpPr/>
            <p:nvPr/>
          </p:nvSpPr>
          <p:spPr>
            <a:xfrm>
              <a:off x="5198715" y="2385119"/>
              <a:ext cx="363835" cy="363835"/>
            </a:xfrm>
            <a:prstGeom prst="roundRect">
              <a:avLst>
                <a:gd name="adj" fmla="val 6668"/>
              </a:avLst>
            </a:prstGeom>
            <a:solidFill>
              <a:srgbClr val="EAE8F3"/>
            </a:solidFill>
            <a:ln/>
          </p:spPr>
        </p:sp>
        <p:sp>
          <p:nvSpPr>
            <p:cNvPr id="7" name="Text 4"/>
            <p:cNvSpPr/>
            <p:nvPr/>
          </p:nvSpPr>
          <p:spPr>
            <a:xfrm>
              <a:off x="5326509" y="2445743"/>
              <a:ext cx="108248" cy="24259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1875"/>
                </a:lnSpc>
              </a:pPr>
              <a:r>
                <a:rPr lang="en-US" sz="1875" dirty="0">
                  <a:solidFill>
                    <a:srgbClr val="49495A"/>
                  </a:solidFill>
                  <a:latin typeface="Libre Baskerville" pitchFamily="34" charset="0"/>
                  <a:ea typeface="Libre Baskerville" pitchFamily="34" charset="-122"/>
                  <a:cs typeface="Libre Baskerville" pitchFamily="34" charset="-120"/>
                </a:rPr>
                <a:t>1</a:t>
              </a:r>
              <a:endParaRPr lang="en-US" sz="1875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6270129" y="2364978"/>
              <a:ext cx="2021582" cy="2527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1958"/>
                </a:lnSpc>
              </a:pPr>
              <a:r>
                <a:rPr lang="en-US" sz="1583" dirty="0">
                  <a:solidFill>
                    <a:srgbClr val="49495A"/>
                  </a:solidFill>
                  <a:latin typeface="Libre Baskerville" pitchFamily="34" charset="0"/>
                  <a:ea typeface="Libre Baskerville" pitchFamily="34" charset="-122"/>
                  <a:cs typeface="Libre Baskerville" pitchFamily="34" charset="-120"/>
                </a:rPr>
                <a:t>onCreate()</a:t>
              </a:r>
              <a:endParaRPr lang="en-US" sz="1583" dirty="0"/>
            </a:p>
          </p:txBody>
        </p:sp>
        <p:sp>
          <p:nvSpPr>
            <p:cNvPr id="9" name="Text 6"/>
            <p:cNvSpPr/>
            <p:nvPr/>
          </p:nvSpPr>
          <p:spPr>
            <a:xfrm>
              <a:off x="6270129" y="2714724"/>
              <a:ext cx="5355828" cy="25876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000"/>
                </a:lnSpc>
              </a:pPr>
              <a:r>
                <a:rPr lang="en-US" sz="1250" dirty="0">
                  <a:solidFill>
                    <a:srgbClr val="49495A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Initial setup. Load resources.</a:t>
              </a:r>
              <a:endParaRPr lang="en-US" sz="1250" dirty="0"/>
            </a:p>
          </p:txBody>
        </p:sp>
        <p:sp>
          <p:nvSpPr>
            <p:cNvPr id="10" name="Shape 7"/>
            <p:cNvSpPr/>
            <p:nvPr/>
          </p:nvSpPr>
          <p:spPr>
            <a:xfrm>
              <a:off x="5543500" y="3651151"/>
              <a:ext cx="566043" cy="19050"/>
            </a:xfrm>
            <a:prstGeom prst="roundRect">
              <a:avLst>
                <a:gd name="adj" fmla="val 127344"/>
              </a:avLst>
            </a:prstGeom>
            <a:solidFill>
              <a:srgbClr val="D0CED9"/>
            </a:solidFill>
            <a:ln/>
          </p:spPr>
        </p:sp>
        <p:sp>
          <p:nvSpPr>
            <p:cNvPr id="11" name="Shape 8"/>
            <p:cNvSpPr/>
            <p:nvPr/>
          </p:nvSpPr>
          <p:spPr>
            <a:xfrm>
              <a:off x="5198715" y="3478808"/>
              <a:ext cx="363835" cy="363835"/>
            </a:xfrm>
            <a:prstGeom prst="roundRect">
              <a:avLst>
                <a:gd name="adj" fmla="val 6668"/>
              </a:avLst>
            </a:prstGeom>
            <a:solidFill>
              <a:srgbClr val="EAE8F3"/>
            </a:solidFill>
            <a:ln/>
          </p:spPr>
        </p:sp>
        <p:sp>
          <p:nvSpPr>
            <p:cNvPr id="12" name="Text 9"/>
            <p:cNvSpPr/>
            <p:nvPr/>
          </p:nvSpPr>
          <p:spPr>
            <a:xfrm>
              <a:off x="5305872" y="3539431"/>
              <a:ext cx="149423" cy="24259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1875"/>
                </a:lnSpc>
              </a:pPr>
              <a:r>
                <a:rPr lang="en-US" sz="1875" dirty="0">
                  <a:solidFill>
                    <a:srgbClr val="49495A"/>
                  </a:solidFill>
                  <a:latin typeface="Libre Baskerville" pitchFamily="34" charset="0"/>
                  <a:ea typeface="Libre Baskerville" pitchFamily="34" charset="-122"/>
                  <a:cs typeface="Libre Baskerville" pitchFamily="34" charset="-120"/>
                </a:rPr>
                <a:t>2</a:t>
              </a:r>
              <a:endParaRPr lang="en-US" sz="1875" dirty="0"/>
            </a:p>
          </p:txBody>
        </p:sp>
        <p:sp>
          <p:nvSpPr>
            <p:cNvPr id="13" name="Text 10"/>
            <p:cNvSpPr/>
            <p:nvPr/>
          </p:nvSpPr>
          <p:spPr>
            <a:xfrm>
              <a:off x="6270129" y="3458667"/>
              <a:ext cx="2021582" cy="2527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1958"/>
                </a:lnSpc>
              </a:pPr>
              <a:r>
                <a:rPr lang="en-US" sz="1583" dirty="0">
                  <a:solidFill>
                    <a:srgbClr val="49495A"/>
                  </a:solidFill>
                  <a:latin typeface="Libre Baskerville" pitchFamily="34" charset="0"/>
                  <a:ea typeface="Libre Baskerville" pitchFamily="34" charset="-122"/>
                  <a:cs typeface="Libre Baskerville" pitchFamily="34" charset="-120"/>
                </a:rPr>
                <a:t>onPause()</a:t>
              </a:r>
              <a:endParaRPr lang="en-US" sz="1583" dirty="0"/>
            </a:p>
          </p:txBody>
        </p:sp>
        <p:sp>
          <p:nvSpPr>
            <p:cNvPr id="14" name="Text 11"/>
            <p:cNvSpPr/>
            <p:nvPr/>
          </p:nvSpPr>
          <p:spPr>
            <a:xfrm>
              <a:off x="6270129" y="3808413"/>
              <a:ext cx="5355828" cy="25876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000"/>
                </a:lnSpc>
              </a:pPr>
              <a:r>
                <a:rPr lang="en-US" sz="1250" dirty="0">
                  <a:solidFill>
                    <a:srgbClr val="49495A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App is in background. Save state.</a:t>
              </a:r>
              <a:endParaRPr lang="en-US" sz="1250" dirty="0"/>
            </a:p>
          </p:txBody>
        </p:sp>
        <p:sp>
          <p:nvSpPr>
            <p:cNvPr id="15" name="Shape 12"/>
            <p:cNvSpPr/>
            <p:nvPr/>
          </p:nvSpPr>
          <p:spPr>
            <a:xfrm>
              <a:off x="5543500" y="4744839"/>
              <a:ext cx="566043" cy="19050"/>
            </a:xfrm>
            <a:prstGeom prst="roundRect">
              <a:avLst>
                <a:gd name="adj" fmla="val 127344"/>
              </a:avLst>
            </a:prstGeom>
            <a:solidFill>
              <a:srgbClr val="D0CED9"/>
            </a:solidFill>
            <a:ln/>
          </p:spPr>
        </p:sp>
        <p:sp>
          <p:nvSpPr>
            <p:cNvPr id="16" name="Shape 13"/>
            <p:cNvSpPr/>
            <p:nvPr/>
          </p:nvSpPr>
          <p:spPr>
            <a:xfrm>
              <a:off x="5198715" y="4572496"/>
              <a:ext cx="363835" cy="363835"/>
            </a:xfrm>
            <a:prstGeom prst="roundRect">
              <a:avLst>
                <a:gd name="adj" fmla="val 6668"/>
              </a:avLst>
            </a:prstGeom>
            <a:solidFill>
              <a:srgbClr val="EAE8F3"/>
            </a:solidFill>
            <a:ln/>
          </p:spPr>
        </p:sp>
        <p:sp>
          <p:nvSpPr>
            <p:cNvPr id="17" name="Text 14"/>
            <p:cNvSpPr/>
            <p:nvPr/>
          </p:nvSpPr>
          <p:spPr>
            <a:xfrm>
              <a:off x="5305872" y="4633119"/>
              <a:ext cx="149423" cy="24259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1875"/>
                </a:lnSpc>
              </a:pPr>
              <a:r>
                <a:rPr lang="en-US" sz="1875" dirty="0">
                  <a:solidFill>
                    <a:srgbClr val="49495A"/>
                  </a:solidFill>
                  <a:latin typeface="Libre Baskerville" pitchFamily="34" charset="0"/>
                  <a:ea typeface="Libre Baskerville" pitchFamily="34" charset="-122"/>
                  <a:cs typeface="Libre Baskerville" pitchFamily="34" charset="-120"/>
                </a:rPr>
                <a:t>3</a:t>
              </a:r>
              <a:endParaRPr lang="en-US" sz="1875" dirty="0"/>
            </a:p>
          </p:txBody>
        </p:sp>
        <p:sp>
          <p:nvSpPr>
            <p:cNvPr id="18" name="Text 15"/>
            <p:cNvSpPr/>
            <p:nvPr/>
          </p:nvSpPr>
          <p:spPr>
            <a:xfrm>
              <a:off x="6270129" y="4552355"/>
              <a:ext cx="2021582" cy="2527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1958"/>
                </a:lnSpc>
              </a:pPr>
              <a:r>
                <a:rPr lang="en-US" sz="1583" dirty="0">
                  <a:solidFill>
                    <a:srgbClr val="49495A"/>
                  </a:solidFill>
                  <a:latin typeface="Libre Baskerville" pitchFamily="34" charset="0"/>
                  <a:ea typeface="Libre Baskerville" pitchFamily="34" charset="-122"/>
                  <a:cs typeface="Libre Baskerville" pitchFamily="34" charset="-120"/>
                </a:rPr>
                <a:t>onResume()</a:t>
              </a:r>
              <a:endParaRPr lang="en-US" sz="1583" dirty="0"/>
            </a:p>
          </p:txBody>
        </p:sp>
        <p:sp>
          <p:nvSpPr>
            <p:cNvPr id="19" name="Text 16"/>
            <p:cNvSpPr/>
            <p:nvPr/>
          </p:nvSpPr>
          <p:spPr>
            <a:xfrm>
              <a:off x="6270129" y="4902101"/>
              <a:ext cx="5355828" cy="25876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000"/>
                </a:lnSpc>
              </a:pPr>
              <a:r>
                <a:rPr lang="en-US" sz="1250" dirty="0">
                  <a:solidFill>
                    <a:srgbClr val="49495A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App returns to foreground. Reload.</a:t>
              </a:r>
              <a:endParaRPr lang="en-US" sz="1250" dirty="0"/>
            </a:p>
          </p:txBody>
        </p:sp>
        <p:sp>
          <p:nvSpPr>
            <p:cNvPr id="20" name="Shape 17"/>
            <p:cNvSpPr/>
            <p:nvPr/>
          </p:nvSpPr>
          <p:spPr>
            <a:xfrm>
              <a:off x="5543500" y="5838528"/>
              <a:ext cx="566043" cy="19050"/>
            </a:xfrm>
            <a:prstGeom prst="roundRect">
              <a:avLst>
                <a:gd name="adj" fmla="val 127344"/>
              </a:avLst>
            </a:prstGeom>
            <a:solidFill>
              <a:srgbClr val="D0CED9"/>
            </a:solidFill>
            <a:ln/>
          </p:spPr>
        </p:sp>
        <p:sp>
          <p:nvSpPr>
            <p:cNvPr id="21" name="Shape 18"/>
            <p:cNvSpPr/>
            <p:nvPr/>
          </p:nvSpPr>
          <p:spPr>
            <a:xfrm>
              <a:off x="5198715" y="5666184"/>
              <a:ext cx="363835" cy="363835"/>
            </a:xfrm>
            <a:prstGeom prst="roundRect">
              <a:avLst>
                <a:gd name="adj" fmla="val 6668"/>
              </a:avLst>
            </a:prstGeom>
            <a:solidFill>
              <a:srgbClr val="EAE8F3"/>
            </a:solidFill>
            <a:ln/>
          </p:spPr>
        </p:sp>
        <p:sp>
          <p:nvSpPr>
            <p:cNvPr id="22" name="Text 19"/>
            <p:cNvSpPr/>
            <p:nvPr/>
          </p:nvSpPr>
          <p:spPr>
            <a:xfrm>
              <a:off x="5309642" y="5726807"/>
              <a:ext cx="141883" cy="24259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1875"/>
                </a:lnSpc>
              </a:pPr>
              <a:r>
                <a:rPr lang="en-US" sz="1875" dirty="0">
                  <a:solidFill>
                    <a:srgbClr val="49495A"/>
                  </a:solidFill>
                  <a:latin typeface="Libre Baskerville" pitchFamily="34" charset="0"/>
                  <a:ea typeface="Libre Baskerville" pitchFamily="34" charset="-122"/>
                  <a:cs typeface="Libre Baskerville" pitchFamily="34" charset="-120"/>
                </a:rPr>
                <a:t>4</a:t>
              </a:r>
              <a:endParaRPr lang="en-US" sz="1875" dirty="0"/>
            </a:p>
          </p:txBody>
        </p:sp>
        <p:sp>
          <p:nvSpPr>
            <p:cNvPr id="23" name="Text 20"/>
            <p:cNvSpPr/>
            <p:nvPr/>
          </p:nvSpPr>
          <p:spPr>
            <a:xfrm>
              <a:off x="6270129" y="5646043"/>
              <a:ext cx="2021582" cy="2527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1958"/>
                </a:lnSpc>
              </a:pPr>
              <a:r>
                <a:rPr lang="en-US" sz="1583" dirty="0">
                  <a:solidFill>
                    <a:srgbClr val="49495A"/>
                  </a:solidFill>
                  <a:latin typeface="Libre Baskerville" pitchFamily="34" charset="0"/>
                  <a:ea typeface="Libre Baskerville" pitchFamily="34" charset="-122"/>
                  <a:cs typeface="Libre Baskerville" pitchFamily="34" charset="-120"/>
                </a:rPr>
                <a:t>onDestroy()</a:t>
              </a:r>
              <a:endParaRPr lang="en-US" sz="1583" dirty="0"/>
            </a:p>
          </p:txBody>
        </p:sp>
        <p:sp>
          <p:nvSpPr>
            <p:cNvPr id="24" name="Text 21"/>
            <p:cNvSpPr/>
            <p:nvPr/>
          </p:nvSpPr>
          <p:spPr>
            <a:xfrm>
              <a:off x="6270129" y="5995789"/>
              <a:ext cx="5355828" cy="25876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000"/>
                </a:lnSpc>
              </a:pPr>
              <a:r>
                <a:rPr lang="en-US" sz="1250" dirty="0">
                  <a:solidFill>
                    <a:srgbClr val="49495A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Release resources. Clean up.</a:t>
              </a:r>
              <a:endParaRPr lang="en-US" sz="1250" dirty="0"/>
            </a:p>
          </p:txBody>
        </p:sp>
      </p:grp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C85C298E-1559-49F6-915B-BEA4EF878D91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2DFA65-877E-4652-AC33-01BD3FE29ED2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C10B670-279E-4E56-974E-8AB215749D14}"/>
              </a:ext>
            </a:extLst>
          </p:cNvPr>
          <p:cNvGrpSpPr/>
          <p:nvPr/>
        </p:nvGrpSpPr>
        <p:grpSpPr>
          <a:xfrm>
            <a:off x="0" y="-6011"/>
            <a:ext cx="12221568" cy="6864011"/>
            <a:chOff x="0" y="-6011"/>
            <a:chExt cx="12221568" cy="686401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6FA38B7-E9EF-40BF-9C6D-F5BAD7DBDE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63" t="21528" r="9063" b="12073"/>
            <a:stretch/>
          </p:blipFill>
          <p:spPr>
            <a:xfrm>
              <a:off x="0" y="-6011"/>
              <a:ext cx="12221568" cy="6860497"/>
            </a:xfrm>
            <a:prstGeom prst="rect">
              <a:avLst/>
            </a:prstGeom>
          </p:spPr>
        </p:pic>
        <p:pic>
          <p:nvPicPr>
            <p:cNvPr id="2" name="Image 0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0000" y="0"/>
              <a:ext cx="4572000" cy="6858000"/>
            </a:xfrm>
            <a:prstGeom prst="rect">
              <a:avLst/>
            </a:prstGeom>
          </p:spPr>
        </p:pic>
        <p:sp>
          <p:nvSpPr>
            <p:cNvPr id="3" name="Text 0"/>
            <p:cNvSpPr/>
            <p:nvPr/>
          </p:nvSpPr>
          <p:spPr>
            <a:xfrm>
              <a:off x="661492" y="1361778"/>
              <a:ext cx="6297018" cy="11812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4625"/>
                </a:lnSpc>
              </a:pPr>
              <a:r>
                <a:rPr lang="en-US" sz="3708" dirty="0">
                  <a:latin typeface="Libre Baskerville" pitchFamily="34" charset="0"/>
                  <a:ea typeface="Libre Baskerville" pitchFamily="34" charset="-122"/>
                  <a:cs typeface="Libre Baskerville" pitchFamily="34" charset="-120"/>
                </a:rPr>
                <a:t>Handling Configuration Changes Gracefully</a:t>
              </a:r>
              <a:endParaRPr lang="en-US" sz="3708" dirty="0"/>
            </a:p>
          </p:txBody>
        </p:sp>
        <p:sp>
          <p:nvSpPr>
            <p:cNvPr id="4" name="Shape 1"/>
            <p:cNvSpPr/>
            <p:nvPr/>
          </p:nvSpPr>
          <p:spPr>
            <a:xfrm>
              <a:off x="661492" y="2826544"/>
              <a:ext cx="3054053" cy="1391543"/>
            </a:xfrm>
            <a:prstGeom prst="roundRect">
              <a:avLst>
                <a:gd name="adj" fmla="val 2038"/>
              </a:avLst>
            </a:prstGeom>
            <a:solidFill>
              <a:srgbClr val="EAE8F3"/>
            </a:solidFill>
            <a:ln/>
          </p:spPr>
        </p:sp>
        <p:sp>
          <p:nvSpPr>
            <p:cNvPr id="5" name="Text 2"/>
            <p:cNvSpPr/>
            <p:nvPr/>
          </p:nvSpPr>
          <p:spPr>
            <a:xfrm>
              <a:off x="850503" y="3015556"/>
              <a:ext cx="2517577" cy="29527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292"/>
                </a:lnSpc>
              </a:pPr>
              <a:r>
                <a:rPr lang="en-US" sz="1833" dirty="0">
                  <a:solidFill>
                    <a:srgbClr val="49495A"/>
                  </a:solidFill>
                  <a:latin typeface="Libre Baskerville" pitchFamily="34" charset="0"/>
                  <a:ea typeface="Libre Baskerville" pitchFamily="34" charset="-122"/>
                  <a:cs typeface="Libre Baskerville" pitchFamily="34" charset="-120"/>
                </a:rPr>
                <a:t>Orientation Changes</a:t>
              </a:r>
              <a:endParaRPr lang="en-US" sz="1833" dirty="0"/>
            </a:p>
          </p:txBody>
        </p:sp>
        <p:sp>
          <p:nvSpPr>
            <p:cNvPr id="6" name="Text 3"/>
            <p:cNvSpPr/>
            <p:nvPr/>
          </p:nvSpPr>
          <p:spPr>
            <a:xfrm>
              <a:off x="850504" y="3424238"/>
              <a:ext cx="2676029" cy="60483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375"/>
                </a:lnSpc>
              </a:pPr>
              <a:r>
                <a:rPr lang="en-US" sz="1458" dirty="0">
                  <a:solidFill>
                    <a:srgbClr val="49495A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Avoid restarting. Handle layout changes smoothly.</a:t>
              </a:r>
              <a:endParaRPr lang="en-US" sz="1458" dirty="0"/>
            </a:p>
          </p:txBody>
        </p:sp>
        <p:sp>
          <p:nvSpPr>
            <p:cNvPr id="7" name="Shape 4"/>
            <p:cNvSpPr/>
            <p:nvPr/>
          </p:nvSpPr>
          <p:spPr>
            <a:xfrm>
              <a:off x="3904556" y="2826544"/>
              <a:ext cx="3054053" cy="1391543"/>
            </a:xfrm>
            <a:prstGeom prst="roundRect">
              <a:avLst>
                <a:gd name="adj" fmla="val 2038"/>
              </a:avLst>
            </a:prstGeom>
            <a:solidFill>
              <a:srgbClr val="EAE8F3"/>
            </a:solidFill>
            <a:ln/>
          </p:spPr>
        </p:sp>
        <p:sp>
          <p:nvSpPr>
            <p:cNvPr id="8" name="Text 5"/>
            <p:cNvSpPr/>
            <p:nvPr/>
          </p:nvSpPr>
          <p:spPr>
            <a:xfrm>
              <a:off x="4093568" y="3015556"/>
              <a:ext cx="2362696" cy="29527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292"/>
                </a:lnSpc>
              </a:pPr>
              <a:r>
                <a:rPr lang="en-US" sz="1833" dirty="0">
                  <a:solidFill>
                    <a:srgbClr val="49495A"/>
                  </a:solidFill>
                  <a:latin typeface="Libre Baskerville" pitchFamily="34" charset="0"/>
                  <a:ea typeface="Libre Baskerville" pitchFamily="34" charset="-122"/>
                  <a:cs typeface="Libre Baskerville" pitchFamily="34" charset="-120"/>
                </a:rPr>
                <a:t>Locale Changes</a:t>
              </a:r>
              <a:endParaRPr lang="en-US" sz="1833" dirty="0"/>
            </a:p>
          </p:txBody>
        </p:sp>
        <p:sp>
          <p:nvSpPr>
            <p:cNvPr id="9" name="Text 6"/>
            <p:cNvSpPr/>
            <p:nvPr/>
          </p:nvSpPr>
          <p:spPr>
            <a:xfrm>
              <a:off x="4093568" y="3424238"/>
              <a:ext cx="2676029" cy="60483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375"/>
                </a:lnSpc>
              </a:pPr>
              <a:r>
                <a:rPr lang="en-US" sz="1458" dirty="0">
                  <a:solidFill>
                    <a:srgbClr val="49495A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Support multiple languages. Adapt text and formatting.</a:t>
              </a:r>
              <a:endParaRPr lang="en-US" sz="1458" dirty="0"/>
            </a:p>
          </p:txBody>
        </p:sp>
        <p:sp>
          <p:nvSpPr>
            <p:cNvPr id="10" name="Shape 7"/>
            <p:cNvSpPr/>
            <p:nvPr/>
          </p:nvSpPr>
          <p:spPr>
            <a:xfrm>
              <a:off x="661492" y="4407099"/>
              <a:ext cx="6297018" cy="1089124"/>
            </a:xfrm>
            <a:prstGeom prst="roundRect">
              <a:avLst>
                <a:gd name="adj" fmla="val 2603"/>
              </a:avLst>
            </a:prstGeom>
            <a:solidFill>
              <a:srgbClr val="EAE8F3"/>
            </a:solidFill>
            <a:ln/>
          </p:spPr>
        </p:sp>
        <p:sp>
          <p:nvSpPr>
            <p:cNvPr id="11" name="Text 8"/>
            <p:cNvSpPr/>
            <p:nvPr/>
          </p:nvSpPr>
          <p:spPr>
            <a:xfrm>
              <a:off x="850504" y="4596110"/>
              <a:ext cx="2362696" cy="29527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292"/>
                </a:lnSpc>
              </a:pPr>
              <a:r>
                <a:rPr lang="en-US" sz="1833" dirty="0">
                  <a:solidFill>
                    <a:srgbClr val="49495A"/>
                  </a:solidFill>
                  <a:latin typeface="Libre Baskerville" pitchFamily="34" charset="0"/>
                  <a:ea typeface="Libre Baskerville" pitchFamily="34" charset="-122"/>
                  <a:cs typeface="Libre Baskerville" pitchFamily="34" charset="-120"/>
                </a:rPr>
                <a:t>Resource Updates</a:t>
              </a:r>
              <a:endParaRPr lang="en-US" sz="1833" dirty="0"/>
            </a:p>
          </p:txBody>
        </p:sp>
        <p:sp>
          <p:nvSpPr>
            <p:cNvPr id="12" name="Text 9"/>
            <p:cNvSpPr/>
            <p:nvPr/>
          </p:nvSpPr>
          <p:spPr>
            <a:xfrm>
              <a:off x="850504" y="5004793"/>
              <a:ext cx="5918994" cy="30241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375"/>
                </a:lnSpc>
              </a:pPr>
              <a:r>
                <a:rPr lang="en-US" sz="1458" dirty="0">
                  <a:solidFill>
                    <a:srgbClr val="49495A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Download new assets. Update UI elements.</a:t>
              </a:r>
              <a:endParaRPr lang="en-US" sz="1458" dirty="0"/>
            </a:p>
          </p:txBody>
        </p:sp>
      </p:grp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73AE32B1-7103-4005-8A72-728A77360EBC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2DFA65-877E-4652-AC33-01BD3FE29ED2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52A69AB-768A-462E-95EF-EAFFCFFC697F}"/>
              </a:ext>
            </a:extLst>
          </p:cNvPr>
          <p:cNvGrpSpPr/>
          <p:nvPr/>
        </p:nvGrpSpPr>
        <p:grpSpPr>
          <a:xfrm>
            <a:off x="0" y="0"/>
            <a:ext cx="12225835" cy="6860497"/>
            <a:chOff x="0" y="0"/>
            <a:chExt cx="12225835" cy="68604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A7EAAC8-3F0B-4D7D-8F57-B2AA843687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63" t="21528" r="9063" b="12073"/>
            <a:stretch/>
          </p:blipFill>
          <p:spPr>
            <a:xfrm>
              <a:off x="4267" y="0"/>
              <a:ext cx="12221568" cy="6860497"/>
            </a:xfrm>
            <a:prstGeom prst="rect">
              <a:avLst/>
            </a:prstGeom>
          </p:spPr>
        </p:pic>
        <p:pic>
          <p:nvPicPr>
            <p:cNvPr id="2" name="Image 0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4572000" cy="6858000"/>
            </a:xfrm>
            <a:prstGeom prst="rect">
              <a:avLst/>
            </a:prstGeom>
          </p:spPr>
        </p:pic>
        <p:sp>
          <p:nvSpPr>
            <p:cNvPr id="3" name="Text 0"/>
            <p:cNvSpPr/>
            <p:nvPr/>
          </p:nvSpPr>
          <p:spPr>
            <a:xfrm>
              <a:off x="5233492" y="1563787"/>
              <a:ext cx="6297018" cy="177194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4625"/>
                </a:lnSpc>
              </a:pPr>
              <a:r>
                <a:rPr lang="en-US" sz="3708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ibre Baskerville" pitchFamily="34" charset="0"/>
                  <a:ea typeface="Libre Baskerville" pitchFamily="34" charset="-122"/>
                  <a:cs typeface="Libre Baskerville" pitchFamily="34" charset="-120"/>
                </a:rPr>
                <a:t>Navigation Design Principles: Keep it Simple!</a:t>
              </a:r>
              <a:endParaRPr lang="en-US" sz="3708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4" name="Image 1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33492" y="3619203"/>
              <a:ext cx="472480" cy="472480"/>
            </a:xfrm>
            <a:prstGeom prst="rect">
              <a:avLst/>
            </a:prstGeom>
          </p:spPr>
        </p:pic>
        <p:sp>
          <p:nvSpPr>
            <p:cNvPr id="5" name="Text 1"/>
            <p:cNvSpPr/>
            <p:nvPr/>
          </p:nvSpPr>
          <p:spPr>
            <a:xfrm>
              <a:off x="5233492" y="4280694"/>
              <a:ext cx="1909961" cy="29527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292"/>
                </a:lnSpc>
              </a:pPr>
              <a:r>
                <a:rPr lang="en-US" sz="1833" dirty="0">
                  <a:solidFill>
                    <a:srgbClr val="49495A"/>
                  </a:solidFill>
                  <a:latin typeface="Libre Baskerville" pitchFamily="34" charset="0"/>
                  <a:ea typeface="Libre Baskerville" pitchFamily="34" charset="-122"/>
                  <a:cs typeface="Libre Baskerville" pitchFamily="34" charset="-120"/>
                </a:rPr>
                <a:t>Clear Goals</a:t>
              </a:r>
              <a:endParaRPr lang="en-US" sz="1833" dirty="0"/>
            </a:p>
          </p:txBody>
        </p:sp>
        <p:sp>
          <p:nvSpPr>
            <p:cNvPr id="6" name="Text 2"/>
            <p:cNvSpPr/>
            <p:nvPr/>
          </p:nvSpPr>
          <p:spPr>
            <a:xfrm>
              <a:off x="5233492" y="4689376"/>
              <a:ext cx="1909961" cy="60483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375"/>
                </a:lnSpc>
              </a:pPr>
              <a:r>
                <a:rPr lang="en-US" sz="1458" dirty="0">
                  <a:solidFill>
                    <a:srgbClr val="49495A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Guide users effectively.</a:t>
              </a:r>
              <a:endParaRPr lang="en-US" sz="1458" dirty="0"/>
            </a:p>
          </p:txBody>
        </p:sp>
        <p:pic>
          <p:nvPicPr>
            <p:cNvPr id="7" name="Image 2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26920" y="3619203"/>
              <a:ext cx="472480" cy="472480"/>
            </a:xfrm>
            <a:prstGeom prst="rect">
              <a:avLst/>
            </a:prstGeom>
          </p:spPr>
        </p:pic>
        <p:sp>
          <p:nvSpPr>
            <p:cNvPr id="8" name="Text 3"/>
            <p:cNvSpPr/>
            <p:nvPr/>
          </p:nvSpPr>
          <p:spPr>
            <a:xfrm>
              <a:off x="7426920" y="4280694"/>
              <a:ext cx="1910060" cy="29527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292"/>
                </a:lnSpc>
              </a:pPr>
              <a:r>
                <a:rPr lang="en-US" sz="1833" dirty="0">
                  <a:solidFill>
                    <a:srgbClr val="49495A"/>
                  </a:solidFill>
                  <a:latin typeface="Libre Baskerville" pitchFamily="34" charset="0"/>
                  <a:ea typeface="Libre Baskerville" pitchFamily="34" charset="-122"/>
                  <a:cs typeface="Libre Baskerville" pitchFamily="34" charset="-120"/>
                </a:rPr>
                <a:t>Easy Search</a:t>
              </a:r>
              <a:endParaRPr lang="en-US" sz="1833" dirty="0"/>
            </a:p>
          </p:txBody>
        </p:sp>
        <p:sp>
          <p:nvSpPr>
            <p:cNvPr id="9" name="Text 4"/>
            <p:cNvSpPr/>
            <p:nvPr/>
          </p:nvSpPr>
          <p:spPr>
            <a:xfrm>
              <a:off x="7426920" y="4689376"/>
              <a:ext cx="1910060" cy="60483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375"/>
                </a:lnSpc>
              </a:pPr>
              <a:r>
                <a:rPr lang="en-US" sz="1458" dirty="0">
                  <a:solidFill>
                    <a:srgbClr val="49495A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Enable quick content discovery.</a:t>
              </a:r>
              <a:endParaRPr lang="en-US" sz="1458" dirty="0"/>
            </a:p>
          </p:txBody>
        </p:sp>
        <p:pic>
          <p:nvPicPr>
            <p:cNvPr id="10" name="Image 3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20448" y="3619203"/>
              <a:ext cx="472480" cy="472480"/>
            </a:xfrm>
            <a:prstGeom prst="rect">
              <a:avLst/>
            </a:prstGeom>
          </p:spPr>
        </p:pic>
        <p:sp>
          <p:nvSpPr>
            <p:cNvPr id="11" name="Text 5"/>
            <p:cNvSpPr/>
            <p:nvPr/>
          </p:nvSpPr>
          <p:spPr>
            <a:xfrm>
              <a:off x="9620449" y="4280694"/>
              <a:ext cx="1909961" cy="29527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292"/>
                </a:lnSpc>
              </a:pPr>
              <a:r>
                <a:rPr lang="en-US" sz="1833" dirty="0">
                  <a:solidFill>
                    <a:srgbClr val="49495A"/>
                  </a:solidFill>
                  <a:latin typeface="Libre Baskerville" pitchFamily="34" charset="0"/>
                  <a:ea typeface="Libre Baskerville" pitchFamily="34" charset="-122"/>
                  <a:cs typeface="Libre Baskerville" pitchFamily="34" charset="-120"/>
                </a:rPr>
                <a:t>Intuitive Flow</a:t>
              </a:r>
              <a:endParaRPr lang="en-US" sz="1833" dirty="0"/>
            </a:p>
          </p:txBody>
        </p:sp>
        <p:sp>
          <p:nvSpPr>
            <p:cNvPr id="12" name="Text 6"/>
            <p:cNvSpPr/>
            <p:nvPr/>
          </p:nvSpPr>
          <p:spPr>
            <a:xfrm>
              <a:off x="9620449" y="4689376"/>
              <a:ext cx="1909961" cy="30241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375"/>
                </a:lnSpc>
              </a:pPr>
              <a:r>
                <a:rPr lang="en-US" sz="1458" dirty="0">
                  <a:solidFill>
                    <a:srgbClr val="49495A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Create logical paths.</a:t>
              </a:r>
              <a:endParaRPr lang="en-US" sz="1458" dirty="0"/>
            </a:p>
          </p:txBody>
        </p:sp>
      </p:grp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48F72AD3-9480-4453-AE62-F7BC6A224DDE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2DFA65-877E-4652-AC33-01BD3FE29ED2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AB09C44-CD2D-44DD-A72E-BA13D745176A}"/>
              </a:ext>
            </a:extLst>
          </p:cNvPr>
          <p:cNvGrpSpPr/>
          <p:nvPr/>
        </p:nvGrpSpPr>
        <p:grpSpPr>
          <a:xfrm>
            <a:off x="0" y="-6011"/>
            <a:ext cx="12221568" cy="6864011"/>
            <a:chOff x="0" y="-6011"/>
            <a:chExt cx="12221568" cy="686401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0F046CD-29C3-4A1C-B62E-B1ED6F6A54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63" t="21528" r="9063" b="12073"/>
            <a:stretch/>
          </p:blipFill>
          <p:spPr>
            <a:xfrm>
              <a:off x="0" y="-6011"/>
              <a:ext cx="12221568" cy="6860497"/>
            </a:xfrm>
            <a:prstGeom prst="rect">
              <a:avLst/>
            </a:prstGeom>
          </p:spPr>
        </p:pic>
        <p:pic>
          <p:nvPicPr>
            <p:cNvPr id="2" name="Image 0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0000" y="0"/>
              <a:ext cx="4572000" cy="6858000"/>
            </a:xfrm>
            <a:prstGeom prst="rect">
              <a:avLst/>
            </a:prstGeom>
          </p:spPr>
        </p:pic>
        <p:sp>
          <p:nvSpPr>
            <p:cNvPr id="3" name="Text 0"/>
            <p:cNvSpPr/>
            <p:nvPr/>
          </p:nvSpPr>
          <p:spPr>
            <a:xfrm>
              <a:off x="661492" y="890389"/>
              <a:ext cx="6297018" cy="11812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4625"/>
                </a:lnSpc>
              </a:pPr>
              <a:r>
                <a:rPr lang="en-US" sz="3708" dirty="0">
                  <a:solidFill>
                    <a:srgbClr val="1B1B27"/>
                  </a:solidFill>
                  <a:latin typeface="Alexandria" pitchFamily="34" charset="0"/>
                  <a:ea typeface="Alexandria" pitchFamily="34" charset="-122"/>
                  <a:cs typeface="Alexandria" pitchFamily="34" charset="-120"/>
                </a:rPr>
                <a:t>Understanding User Navigation Patterns</a:t>
              </a:r>
              <a:endParaRPr lang="en-US" sz="3708" dirty="0"/>
            </a:p>
          </p:txBody>
        </p:sp>
        <p:sp>
          <p:nvSpPr>
            <p:cNvPr id="4" name="Text 1"/>
            <p:cNvSpPr/>
            <p:nvPr/>
          </p:nvSpPr>
          <p:spPr>
            <a:xfrm>
              <a:off x="661492" y="2355156"/>
              <a:ext cx="6297018" cy="60483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375"/>
                </a:lnSpc>
              </a:pPr>
              <a:r>
                <a:rPr lang="en-US" sz="1458" dirty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User navigation patterns are essential for UX. They help users move through your app.</a:t>
              </a:r>
              <a:endParaRPr lang="en-US" sz="1458" dirty="0"/>
            </a:p>
          </p:txBody>
        </p:sp>
        <p:sp>
          <p:nvSpPr>
            <p:cNvPr id="5" name="Text 2"/>
            <p:cNvSpPr/>
            <p:nvPr/>
          </p:nvSpPr>
          <p:spPr>
            <a:xfrm>
              <a:off x="661492" y="3172619"/>
              <a:ext cx="6297018" cy="90725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375"/>
                </a:lnSpc>
              </a:pPr>
              <a:r>
                <a:rPr lang="en-US" sz="1458" dirty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Common patterns include linear, hierarchical, and webbed. Linear is step-by-step. Hierarchical is top-down. Webbed is free-form. Knowing these patterns is key.</a:t>
              </a:r>
              <a:endParaRPr lang="en-US" sz="1458" dirty="0"/>
            </a:p>
          </p:txBody>
        </p:sp>
        <p:pic>
          <p:nvPicPr>
            <p:cNvPr id="6" name="Image 1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1492" y="4292501"/>
              <a:ext cx="472480" cy="472480"/>
            </a:xfrm>
            <a:prstGeom prst="rect">
              <a:avLst/>
            </a:prstGeom>
          </p:spPr>
        </p:pic>
        <p:sp>
          <p:nvSpPr>
            <p:cNvPr id="7" name="Text 3"/>
            <p:cNvSpPr/>
            <p:nvPr/>
          </p:nvSpPr>
          <p:spPr>
            <a:xfrm>
              <a:off x="661492" y="4953993"/>
              <a:ext cx="1909961" cy="29527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292"/>
                </a:lnSpc>
              </a:pPr>
              <a:r>
                <a:rPr lang="en-US" sz="1833" dirty="0">
                  <a:solidFill>
                    <a:srgbClr val="404155"/>
                  </a:solidFill>
                  <a:latin typeface="Alexandria" pitchFamily="34" charset="0"/>
                  <a:ea typeface="Alexandria" pitchFamily="34" charset="-122"/>
                  <a:cs typeface="Alexandria" pitchFamily="34" charset="-120"/>
                </a:rPr>
                <a:t>Linear</a:t>
              </a:r>
              <a:endParaRPr lang="en-US" sz="1833" dirty="0"/>
            </a:p>
          </p:txBody>
        </p:sp>
        <p:sp>
          <p:nvSpPr>
            <p:cNvPr id="8" name="Text 4"/>
            <p:cNvSpPr/>
            <p:nvPr/>
          </p:nvSpPr>
          <p:spPr>
            <a:xfrm>
              <a:off x="661492" y="5362675"/>
              <a:ext cx="1909961" cy="30241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375"/>
                </a:lnSpc>
              </a:pPr>
              <a:r>
                <a:rPr lang="en-US" sz="1458" dirty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Step-by-step</a:t>
              </a:r>
              <a:endParaRPr lang="en-US" sz="1458" dirty="0"/>
            </a:p>
          </p:txBody>
        </p:sp>
        <p:pic>
          <p:nvPicPr>
            <p:cNvPr id="9" name="Image 2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54920" y="4292501"/>
              <a:ext cx="472480" cy="472480"/>
            </a:xfrm>
            <a:prstGeom prst="rect">
              <a:avLst/>
            </a:prstGeom>
          </p:spPr>
        </p:pic>
        <p:sp>
          <p:nvSpPr>
            <p:cNvPr id="10" name="Text 5"/>
            <p:cNvSpPr/>
            <p:nvPr/>
          </p:nvSpPr>
          <p:spPr>
            <a:xfrm>
              <a:off x="2854920" y="4953993"/>
              <a:ext cx="1910060" cy="29527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292"/>
                </a:lnSpc>
              </a:pPr>
              <a:r>
                <a:rPr lang="en-US" sz="1833" dirty="0">
                  <a:solidFill>
                    <a:srgbClr val="404155"/>
                  </a:solidFill>
                  <a:latin typeface="Alexandria" pitchFamily="34" charset="0"/>
                  <a:ea typeface="Alexandria" pitchFamily="34" charset="-122"/>
                  <a:cs typeface="Alexandria" pitchFamily="34" charset="-120"/>
                </a:rPr>
                <a:t>Hierarchical</a:t>
              </a:r>
              <a:endParaRPr lang="en-US" sz="1833" dirty="0"/>
            </a:p>
          </p:txBody>
        </p:sp>
        <p:sp>
          <p:nvSpPr>
            <p:cNvPr id="11" name="Text 6"/>
            <p:cNvSpPr/>
            <p:nvPr/>
          </p:nvSpPr>
          <p:spPr>
            <a:xfrm>
              <a:off x="2854920" y="5362675"/>
              <a:ext cx="1910060" cy="30241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375"/>
                </a:lnSpc>
              </a:pPr>
              <a:r>
                <a:rPr lang="en-US" sz="1458" dirty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Top-down approach</a:t>
              </a:r>
              <a:endParaRPr lang="en-US" sz="1458" dirty="0"/>
            </a:p>
          </p:txBody>
        </p:sp>
        <p:pic>
          <p:nvPicPr>
            <p:cNvPr id="12" name="Image 3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48448" y="4292501"/>
              <a:ext cx="472480" cy="472480"/>
            </a:xfrm>
            <a:prstGeom prst="rect">
              <a:avLst/>
            </a:prstGeom>
          </p:spPr>
        </p:pic>
        <p:sp>
          <p:nvSpPr>
            <p:cNvPr id="13" name="Text 7"/>
            <p:cNvSpPr/>
            <p:nvPr/>
          </p:nvSpPr>
          <p:spPr>
            <a:xfrm>
              <a:off x="5048449" y="4953993"/>
              <a:ext cx="1909961" cy="29527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292"/>
                </a:lnSpc>
              </a:pPr>
              <a:r>
                <a:rPr lang="en-US" sz="1833" dirty="0">
                  <a:solidFill>
                    <a:srgbClr val="404155"/>
                  </a:solidFill>
                  <a:latin typeface="Alexandria" pitchFamily="34" charset="0"/>
                  <a:ea typeface="Alexandria" pitchFamily="34" charset="-122"/>
                  <a:cs typeface="Alexandria" pitchFamily="34" charset="-120"/>
                </a:rPr>
                <a:t>Webbed</a:t>
              </a:r>
              <a:endParaRPr lang="en-US" sz="1833" dirty="0"/>
            </a:p>
          </p:txBody>
        </p:sp>
        <p:sp>
          <p:nvSpPr>
            <p:cNvPr id="14" name="Text 8"/>
            <p:cNvSpPr/>
            <p:nvPr/>
          </p:nvSpPr>
          <p:spPr>
            <a:xfrm>
              <a:off x="5048449" y="5362674"/>
              <a:ext cx="1909961" cy="60483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375"/>
                </a:lnSpc>
              </a:pPr>
              <a:r>
                <a:rPr lang="en-US" sz="1458" dirty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Free-form navigation</a:t>
              </a:r>
              <a:endParaRPr lang="en-US" sz="1458" dirty="0"/>
            </a:p>
          </p:txBody>
        </p:sp>
      </p:grp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A89794DA-6753-472E-AB0D-2C0B54ED2B81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2DFA65-877E-4652-AC33-01BD3FE29ED2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173DFD8-F296-4778-BF48-47B89FBB0175}"/>
              </a:ext>
            </a:extLst>
          </p:cNvPr>
          <p:cNvGrpSpPr/>
          <p:nvPr/>
        </p:nvGrpSpPr>
        <p:grpSpPr>
          <a:xfrm>
            <a:off x="0" y="-6011"/>
            <a:ext cx="12221568" cy="6860497"/>
            <a:chOff x="0" y="-6011"/>
            <a:chExt cx="12221568" cy="686049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3718C12-225F-4482-A3ED-82B2B46F59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63" t="21528" r="9063" b="12073"/>
            <a:stretch/>
          </p:blipFill>
          <p:spPr>
            <a:xfrm>
              <a:off x="0" y="-6011"/>
              <a:ext cx="12221568" cy="6860497"/>
            </a:xfrm>
            <a:prstGeom prst="rect">
              <a:avLst/>
            </a:prstGeom>
          </p:spPr>
        </p:pic>
        <p:sp>
          <p:nvSpPr>
            <p:cNvPr id="2" name="Text 0"/>
            <p:cNvSpPr/>
            <p:nvPr/>
          </p:nvSpPr>
          <p:spPr>
            <a:xfrm>
              <a:off x="661492" y="604541"/>
              <a:ext cx="6221611" cy="5906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4625"/>
                </a:lnSpc>
              </a:pPr>
              <a:r>
                <a:rPr lang="en-US" sz="3708" dirty="0">
                  <a:solidFill>
                    <a:srgbClr val="1B1B27"/>
                  </a:solidFill>
                  <a:latin typeface="Alexandria" pitchFamily="34" charset="0"/>
                  <a:ea typeface="Alexandria" pitchFamily="34" charset="-122"/>
                  <a:cs typeface="Alexandria" pitchFamily="34" charset="-120"/>
                </a:rPr>
                <a:t>Flutter Navigation Options</a:t>
              </a:r>
              <a:endParaRPr lang="en-US" sz="3708" dirty="0"/>
            </a:p>
          </p:txBody>
        </p:sp>
        <p:sp>
          <p:nvSpPr>
            <p:cNvPr id="3" name="Text 1"/>
            <p:cNvSpPr/>
            <p:nvPr/>
          </p:nvSpPr>
          <p:spPr>
            <a:xfrm>
              <a:off x="661492" y="1573213"/>
              <a:ext cx="10869018" cy="30241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375"/>
                </a:lnSpc>
              </a:pPr>
              <a:r>
                <a:rPr lang="en-US" sz="1458" dirty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Flutter offers several navigation options. These include Tabs, Drawers, and Bottom Navigation Bars.</a:t>
              </a:r>
              <a:endParaRPr lang="en-US" sz="1458" dirty="0"/>
            </a:p>
          </p:txBody>
        </p:sp>
        <p:sp>
          <p:nvSpPr>
            <p:cNvPr id="4" name="Text 2"/>
            <p:cNvSpPr/>
            <p:nvPr/>
          </p:nvSpPr>
          <p:spPr>
            <a:xfrm>
              <a:off x="661492" y="2088257"/>
              <a:ext cx="10869018" cy="30241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375"/>
                </a:lnSpc>
              </a:pPr>
              <a:r>
                <a:rPr lang="en-US" sz="1458" dirty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Tabs are great for content categories. Drawers are good for settings and profiles. Bottom Navigation is for core features.</a:t>
              </a:r>
              <a:endParaRPr lang="en-US" sz="1458" dirty="0"/>
            </a:p>
          </p:txBody>
        </p:sp>
        <p:pic>
          <p:nvPicPr>
            <p:cNvPr id="5" name="Image 0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492" y="2815928"/>
              <a:ext cx="3315097" cy="2268141"/>
            </a:xfrm>
            <a:prstGeom prst="rect">
              <a:avLst/>
            </a:prstGeom>
          </p:spPr>
        </p:pic>
        <p:sp>
          <p:nvSpPr>
            <p:cNvPr id="6" name="Text 3"/>
            <p:cNvSpPr/>
            <p:nvPr/>
          </p:nvSpPr>
          <p:spPr>
            <a:xfrm>
              <a:off x="661492" y="5296693"/>
              <a:ext cx="2362696" cy="29527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292"/>
                </a:lnSpc>
              </a:pPr>
              <a:r>
                <a:rPr lang="en-US" sz="1833" dirty="0">
                  <a:solidFill>
                    <a:srgbClr val="1B1B27"/>
                  </a:solidFill>
                  <a:latin typeface="Alexandria" pitchFamily="34" charset="0"/>
                  <a:ea typeface="Alexandria" pitchFamily="34" charset="-122"/>
                  <a:cs typeface="Alexandria" pitchFamily="34" charset="-120"/>
                </a:rPr>
                <a:t>Tabs</a:t>
              </a:r>
              <a:endParaRPr lang="en-US" sz="1833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661492" y="5780981"/>
              <a:ext cx="3315097" cy="30241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375"/>
                </a:lnSpc>
              </a:pPr>
              <a:r>
                <a:rPr lang="en-US" sz="1458" dirty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For top-level categories.</a:t>
              </a:r>
            </a:p>
          </p:txBody>
        </p:sp>
        <p:pic>
          <p:nvPicPr>
            <p:cNvPr id="8" name="Image 1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44107" y="2815928"/>
              <a:ext cx="3315097" cy="2268141"/>
            </a:xfrm>
            <a:prstGeom prst="rect">
              <a:avLst/>
            </a:prstGeom>
          </p:spPr>
        </p:pic>
        <p:sp>
          <p:nvSpPr>
            <p:cNvPr id="9" name="Text 5"/>
            <p:cNvSpPr/>
            <p:nvPr/>
          </p:nvSpPr>
          <p:spPr>
            <a:xfrm>
              <a:off x="4444107" y="5296693"/>
              <a:ext cx="2362696" cy="29527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292"/>
                </a:lnSpc>
              </a:pPr>
              <a:r>
                <a:rPr lang="en-US" sz="1833" dirty="0">
                  <a:solidFill>
                    <a:srgbClr val="1B1B27"/>
                  </a:solidFill>
                  <a:latin typeface="Alexandria" pitchFamily="34" charset="0"/>
                  <a:ea typeface="Alexandria" pitchFamily="34" charset="-122"/>
                  <a:cs typeface="Alexandria" pitchFamily="34" charset="-120"/>
                </a:rPr>
                <a:t>Drawers</a:t>
              </a:r>
              <a:endParaRPr lang="en-US" sz="1833" dirty="0"/>
            </a:p>
          </p:txBody>
        </p:sp>
        <p:sp>
          <p:nvSpPr>
            <p:cNvPr id="10" name="Text 6"/>
            <p:cNvSpPr/>
            <p:nvPr/>
          </p:nvSpPr>
          <p:spPr>
            <a:xfrm>
              <a:off x="4444107" y="5780981"/>
              <a:ext cx="3315097" cy="30241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375"/>
                </a:lnSpc>
              </a:pPr>
              <a:r>
                <a:rPr lang="en-US" sz="1458" dirty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For less frequent options.</a:t>
              </a:r>
            </a:p>
          </p:txBody>
        </p:sp>
        <p:pic>
          <p:nvPicPr>
            <p:cNvPr id="11" name="Image 2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26722" y="2815928"/>
              <a:ext cx="3315097" cy="2268141"/>
            </a:xfrm>
            <a:prstGeom prst="rect">
              <a:avLst/>
            </a:prstGeom>
          </p:spPr>
        </p:pic>
        <p:sp>
          <p:nvSpPr>
            <p:cNvPr id="12" name="Text 7"/>
            <p:cNvSpPr/>
            <p:nvPr/>
          </p:nvSpPr>
          <p:spPr>
            <a:xfrm>
              <a:off x="8226723" y="5296693"/>
              <a:ext cx="2362696" cy="29527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292"/>
                </a:lnSpc>
              </a:pPr>
              <a:r>
                <a:rPr lang="en-US" sz="1833" dirty="0">
                  <a:solidFill>
                    <a:srgbClr val="1B1B27"/>
                  </a:solidFill>
                  <a:latin typeface="Alexandria" pitchFamily="34" charset="0"/>
                  <a:ea typeface="Alexandria" pitchFamily="34" charset="-122"/>
                  <a:cs typeface="Alexandria" pitchFamily="34" charset="-120"/>
                </a:rPr>
                <a:t>Bottom Navigation</a:t>
              </a:r>
              <a:endParaRPr lang="en-US" sz="1833" dirty="0"/>
            </a:p>
          </p:txBody>
        </p:sp>
        <p:sp>
          <p:nvSpPr>
            <p:cNvPr id="13" name="Text 8"/>
            <p:cNvSpPr/>
            <p:nvPr/>
          </p:nvSpPr>
          <p:spPr>
            <a:xfrm>
              <a:off x="8226722" y="5780981"/>
              <a:ext cx="3315097" cy="30241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375"/>
                </a:lnSpc>
              </a:pPr>
              <a:r>
                <a:rPr lang="en-US" sz="1458" dirty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For primary actions.</a:t>
              </a:r>
            </a:p>
          </p:txBody>
        </p:sp>
      </p:grp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653BEC3B-DA42-4EE2-B8E3-C9371B9F9C56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2DFA65-877E-4652-AC33-01BD3FE29ED2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BF76112-E4A2-4F8A-9EF4-E8FBB1F719B3}"/>
              </a:ext>
            </a:extLst>
          </p:cNvPr>
          <p:cNvGrpSpPr/>
          <p:nvPr/>
        </p:nvGrpSpPr>
        <p:grpSpPr>
          <a:xfrm>
            <a:off x="0" y="-6011"/>
            <a:ext cx="12221568" cy="6864011"/>
            <a:chOff x="0" y="-6011"/>
            <a:chExt cx="12221568" cy="68640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6E1E00-6400-4A5C-8F0F-4B58C6B48E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63" t="21528" r="9063" b="12073"/>
            <a:stretch/>
          </p:blipFill>
          <p:spPr>
            <a:xfrm>
              <a:off x="0" y="-6011"/>
              <a:ext cx="12221568" cy="6860497"/>
            </a:xfrm>
            <a:prstGeom prst="rect">
              <a:avLst/>
            </a:prstGeom>
          </p:spPr>
        </p:pic>
        <p:pic>
          <p:nvPicPr>
            <p:cNvPr id="2" name="Image 0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0000" y="0"/>
              <a:ext cx="4572000" cy="6858000"/>
            </a:xfrm>
            <a:prstGeom prst="rect">
              <a:avLst/>
            </a:prstGeom>
          </p:spPr>
        </p:pic>
        <p:sp>
          <p:nvSpPr>
            <p:cNvPr id="3" name="Text 0"/>
            <p:cNvSpPr/>
            <p:nvPr/>
          </p:nvSpPr>
          <p:spPr>
            <a:xfrm>
              <a:off x="469206" y="370185"/>
              <a:ext cx="5011539" cy="41890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3292"/>
                </a:lnSpc>
              </a:pPr>
              <a:r>
                <a:rPr lang="en-US" sz="2625" dirty="0">
                  <a:solidFill>
                    <a:srgbClr val="1B1B27"/>
                  </a:solidFill>
                  <a:latin typeface="Alexandria" pitchFamily="34" charset="0"/>
                  <a:ea typeface="Alexandria" pitchFamily="34" charset="-122"/>
                  <a:cs typeface="Alexandria" pitchFamily="34" charset="-120"/>
                </a:rPr>
                <a:t>Implementing Tab Navigation</a:t>
              </a:r>
              <a:endParaRPr lang="en-US" sz="2625" dirty="0"/>
            </a:p>
          </p:txBody>
        </p:sp>
        <p:sp>
          <p:nvSpPr>
            <p:cNvPr id="4" name="Text 1"/>
            <p:cNvSpPr/>
            <p:nvPr/>
          </p:nvSpPr>
          <p:spPr>
            <a:xfrm>
              <a:off x="469206" y="990104"/>
              <a:ext cx="6681589" cy="42882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1667"/>
                </a:lnSpc>
              </a:pPr>
              <a:r>
                <a:rPr lang="en-US" sz="1042" dirty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Use </a:t>
              </a:r>
              <a:r>
                <a:rPr lang="en-US" sz="1042" b="1" dirty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TabBar</a:t>
              </a:r>
              <a:r>
                <a:rPr lang="en-US" sz="1042" dirty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 and </a:t>
              </a:r>
              <a:r>
                <a:rPr lang="en-US" sz="1042" b="1" dirty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TabBarView</a:t>
              </a:r>
              <a:r>
                <a:rPr lang="en-US" sz="1042" dirty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 widgets. Create a </a:t>
              </a:r>
              <a:r>
                <a:rPr lang="en-US" sz="1042" b="1" dirty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TabController</a:t>
              </a:r>
              <a:r>
                <a:rPr lang="en-US" sz="1042" dirty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 to manage tabs. Add tabs to the </a:t>
              </a:r>
              <a:r>
                <a:rPr lang="en-US" sz="1042" b="1" dirty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TabBar</a:t>
              </a:r>
              <a:r>
                <a:rPr lang="en-US" sz="1042" dirty="0">
                  <a:solidFill>
                    <a:srgbClr val="404155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 widget.</a:t>
              </a:r>
              <a:endParaRPr lang="en-US" sz="1042" dirty="0"/>
            </a:p>
          </p:txBody>
        </p:sp>
        <p:sp>
          <p:nvSpPr>
            <p:cNvPr id="5" name="Shape 2"/>
            <p:cNvSpPr/>
            <p:nvPr/>
          </p:nvSpPr>
          <p:spPr>
            <a:xfrm>
              <a:off x="469206" y="1569740"/>
              <a:ext cx="6681589" cy="4918075"/>
            </a:xfrm>
            <a:prstGeom prst="roundRect">
              <a:avLst>
                <a:gd name="adj" fmla="val 1145"/>
              </a:avLst>
            </a:prstGeom>
            <a:solidFill>
              <a:srgbClr val="D2DDF9"/>
            </a:solidFill>
            <a:ln/>
          </p:spPr>
        </p:sp>
        <p:sp>
          <p:nvSpPr>
            <p:cNvPr id="6" name="Shape 3"/>
            <p:cNvSpPr/>
            <p:nvPr/>
          </p:nvSpPr>
          <p:spPr>
            <a:xfrm>
              <a:off x="462558" y="1569740"/>
              <a:ext cx="6694884" cy="4918075"/>
            </a:xfrm>
            <a:prstGeom prst="roundRect">
              <a:avLst>
                <a:gd name="adj" fmla="val 409"/>
              </a:avLst>
            </a:prstGeom>
            <a:solidFill>
              <a:srgbClr val="D2DDF9"/>
            </a:solidFill>
            <a:ln/>
          </p:spPr>
        </p:sp>
        <p:sp>
          <p:nvSpPr>
            <p:cNvPr id="7" name="Text 4"/>
            <p:cNvSpPr/>
            <p:nvPr/>
          </p:nvSpPr>
          <p:spPr>
            <a:xfrm>
              <a:off x="596603" y="1670249"/>
              <a:ext cx="6426795" cy="471705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1667"/>
                </a:lnSpc>
              </a:pPr>
              <a:r>
                <a:rPr lang="en-US" sz="1042" dirty="0">
                  <a:solidFill>
                    <a:srgbClr val="404155"/>
                  </a:solidFill>
                  <a:highlight>
                    <a:srgbClr val="D2DDF9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DefaultTabController(
  length: 3,
  child: Scaffold(
    appBar: AppBar(
      bottom: const TabBar(
        tabs: [
          Tab(icon: Icon(Icons.directions_car)),
          Tab(icon: Icon(Icons.directions_transit)),
          Tab(icon: Icon(Icons.directions_bike)),
        ],
      ),
    ),
    body: const TabBarView(
      children: [
        Icon(Icons.directions_car),
        Icon(Icons.directions_transit),
        Icon(Icons.directions_bike),
      ],
    ),
  ),
)
</a:t>
              </a:r>
              <a:endParaRPr lang="en-US" sz="1042" dirty="0"/>
            </a:p>
          </p:txBody>
        </p:sp>
      </p:grp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EA37E7C8-CC8F-48FC-AA37-C41DE162041D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2DFA65-877E-4652-AC33-01BD3FE29ED2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ketchLinesVTI">
  <a:themeElements>
    <a:clrScheme name="AnalogousFromDarkSeedLeftStep">
      <a:dk1>
        <a:srgbClr val="000000"/>
      </a:dk1>
      <a:lt1>
        <a:srgbClr val="FFFFFF"/>
      </a:lt1>
      <a:dk2>
        <a:srgbClr val="382029"/>
      </a:dk2>
      <a:lt2>
        <a:srgbClr val="E2E2E8"/>
      </a:lt2>
      <a:accent1>
        <a:srgbClr val="A4A51D"/>
      </a:accent1>
      <a:accent2>
        <a:srgbClr val="D58717"/>
      </a:accent2>
      <a:accent3>
        <a:srgbClr val="E74A29"/>
      </a:accent3>
      <a:accent4>
        <a:srgbClr val="D51745"/>
      </a:accent4>
      <a:accent5>
        <a:srgbClr val="E729A6"/>
      </a:accent5>
      <a:accent6>
        <a:srgbClr val="C617D5"/>
      </a:accent6>
      <a:hlink>
        <a:srgbClr val="BF3F7E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AB76FC0-6365-413D-96BB-85EEBFC48702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537</TotalTime>
  <Words>917</Words>
  <Application>Microsoft Office PowerPoint</Application>
  <PresentationFormat>Widescreen</PresentationFormat>
  <Paragraphs>132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Meiryo</vt:lpstr>
      <vt:lpstr>Alexandria</vt:lpstr>
      <vt:lpstr>Calibri</vt:lpstr>
      <vt:lpstr>Consolas</vt:lpstr>
      <vt:lpstr>Corbel</vt:lpstr>
      <vt:lpstr>Libre Baskerville</vt:lpstr>
      <vt:lpstr>Montserrat Bold</vt:lpstr>
      <vt:lpstr>Nobile</vt:lpstr>
      <vt:lpstr>Open Sans</vt:lpstr>
      <vt:lpstr>Source Sans Pro</vt:lpstr>
      <vt:lpstr>SketchLinesVTI</vt:lpstr>
      <vt:lpstr>Application Lifecycle and Navigation Design</vt:lpstr>
      <vt:lpstr>Learning Outcomes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Lifecycle and Navigation Design</dc:title>
  <dc:creator>Zi ON</dc:creator>
  <cp:lastModifiedBy>Nishat Lira</cp:lastModifiedBy>
  <cp:revision>6</cp:revision>
  <dcterms:created xsi:type="dcterms:W3CDTF">2025-01-16T17:05:00Z</dcterms:created>
  <dcterms:modified xsi:type="dcterms:W3CDTF">2025-02-16T05:01:03Z</dcterms:modified>
</cp:coreProperties>
</file>